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7" r:id="rId3"/>
    <p:sldId id="256"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3" r:id="rId18"/>
    <p:sldId id="274" r:id="rId19"/>
    <p:sldId id="275" r:id="rId20"/>
    <p:sldId id="276" r:id="rId21"/>
    <p:sldId id="277" r:id="rId22"/>
    <p:sldId id="278" r:id="rId23"/>
    <p:sldId id="281" r:id="rId24"/>
    <p:sldId id="282" r:id="rId25"/>
    <p:sldId id="283" r:id="rId26"/>
    <p:sldId id="279" r:id="rId27"/>
    <p:sldId id="284" r:id="rId28"/>
    <p:sldId id="285" r:id="rId29"/>
    <p:sldId id="286" r:id="rId30"/>
    <p:sldId id="287" r:id="rId31"/>
    <p:sldId id="289" r:id="rId32"/>
    <p:sldId id="297" r:id="rId33"/>
    <p:sldId id="304" r:id="rId34"/>
    <p:sldId id="305"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55A"/>
    <a:srgbClr val="170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41" autoAdjust="0"/>
  </p:normalViewPr>
  <p:slideViewPr>
    <p:cSldViewPr>
      <p:cViewPr varScale="1">
        <p:scale>
          <a:sx n="87" d="100"/>
          <a:sy n="87" d="100"/>
        </p:scale>
        <p:origin x="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0E563-C2EC-4B1B-9F2D-772B7342323C}" type="datetimeFigureOut">
              <a:rPr lang="en-JM" smtClean="0"/>
              <a:pPr/>
              <a:t>25/3/2026</a:t>
            </a:fld>
            <a:endParaRPr lang="en-JM"/>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989FB-76AC-4C0C-8D44-00E524C44717}" type="slidenum">
              <a:rPr lang="en-JM" smtClean="0"/>
              <a:pPr/>
              <a:t>‹#›</a:t>
            </a:fld>
            <a:endParaRPr lang="en-JM"/>
          </a:p>
        </p:txBody>
      </p:sp>
    </p:spTree>
    <p:extLst>
      <p:ext uri="{BB962C8B-B14F-4D97-AF65-F5344CB8AC3E}">
        <p14:creationId xmlns:p14="http://schemas.microsoft.com/office/powerpoint/2010/main" val="187613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ecure.addp-ucci.com/adsm/get-help/get-an-ac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tricare-overseas.com/beneficiaries/claims"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tricare-overseas.com/beneficiari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morning and Welcome to Australia.  If you are seeing this presentation, it can only mean two things; you are in country or are getting extremely close to being in-country.  As the 337th Air Support Flight, we are here to ensure your assignment in Australia is hassle free.  Be prepared to take some notes, as you will be scheduled for a Q&amp;A session once you have arrived in-country. Again, welcome to Australia, we’re glad you are here. </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1</a:t>
            </a:fld>
            <a:endParaRPr lang="en-JM"/>
          </a:p>
        </p:txBody>
      </p:sp>
    </p:spTree>
    <p:extLst>
      <p:ext uri="{BB962C8B-B14F-4D97-AF65-F5344CB8AC3E}">
        <p14:creationId xmlns:p14="http://schemas.microsoft.com/office/powerpoint/2010/main" val="304026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are not ready for delivery by the time your shipment clears through customs, you are authorized 90 days of Storage In-Transit (SIT).  Let us know when you are ready to accept delivery, and we will put the local carrier in contact with you. You can track your POV shipment and find pick-up instructions at pcsmypov.com.  To avoid any confusion on Required Delivery Dates (RDD) and Estimated Time of Arrival (ETA) the RDD is generated in DPS based off of your pick-up date and the current transit time to Australia.  The ETA is the date your Transportation Service Provider (TSP) is estimating your shipment to arrive at the air/water port in country.  If your shipment is not delivered by your RDD, you will be able to file an inconvenience claim which is accomplished directly with your TSP.  More information on inconvenience claims and other useful personal property questions can be found at militaryonesource.mil (previously move.mil)</a:t>
            </a:r>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10</a:t>
            </a:fld>
            <a:endParaRPr lang="en-JM"/>
          </a:p>
        </p:txBody>
      </p:sp>
    </p:spTree>
    <p:extLst>
      <p:ext uri="{BB962C8B-B14F-4D97-AF65-F5344CB8AC3E}">
        <p14:creationId xmlns:p14="http://schemas.microsoft.com/office/powerpoint/2010/main" val="97672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any questions of concerns that come up later, please feel free to reach out to our office.  Thank you!</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11</a:t>
            </a:fld>
            <a:endParaRPr lang="en-JM"/>
          </a:p>
        </p:txBody>
      </p:sp>
    </p:spTree>
    <p:extLst>
      <p:ext uri="{BB962C8B-B14F-4D97-AF65-F5344CB8AC3E}">
        <p14:creationId xmlns:p14="http://schemas.microsoft.com/office/powerpoint/2010/main" val="254858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337th Financial Management Team. One quick question, what is one of the first things you noticed when planning to move here and after being here? I can tell you, it’s a bit expensive. Our job here as Financial Management is to help you focus more on your critical role here for the mission and not having to worry about your bank account, however that can ONLY happen if we work together.</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12</a:t>
            </a:fld>
            <a:endParaRPr lang="en-JM"/>
          </a:p>
        </p:txBody>
      </p:sp>
    </p:spTree>
    <p:extLst>
      <p:ext uri="{BB962C8B-B14F-4D97-AF65-F5344CB8AC3E}">
        <p14:creationId xmlns:p14="http://schemas.microsoft.com/office/powerpoint/2010/main" val="4275747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Before we get into the things you may be familiar with, let’s discuss two unique programs that you may not know much on. </a:t>
            </a:r>
            <a:endParaRPr lang="en-US" sz="1100" kern="1200" dirty="0">
              <a:solidFill>
                <a:schemeClr val="tx1"/>
              </a:solidFill>
              <a:effectLst/>
              <a:latin typeface="+mn-lt"/>
              <a:ea typeface="+mn-ea"/>
              <a:cs typeface="+mn-cs"/>
            </a:endParaRPr>
          </a:p>
          <a:p>
            <a:pPr lvl="0"/>
            <a:endParaRPr lang="en-US" sz="1100" b="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is the Fuel Rebate Program or more common referred to as </a:t>
            </a:r>
            <a:r>
              <a:rPr lang="en-US" sz="1200" kern="1200" dirty="0" err="1">
                <a:solidFill>
                  <a:schemeClr val="tx1"/>
                </a:solidFill>
                <a:effectLst/>
                <a:latin typeface="+mn-lt"/>
                <a:ea typeface="+mn-ea"/>
                <a:cs typeface="+mn-cs"/>
              </a:rPr>
              <a:t>MotorPass</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MotorPass</a:t>
            </a:r>
            <a:r>
              <a:rPr lang="en-US" sz="1200" kern="1200" dirty="0">
                <a:solidFill>
                  <a:schemeClr val="tx1"/>
                </a:solidFill>
                <a:effectLst/>
                <a:latin typeface="+mn-lt"/>
                <a:ea typeface="+mn-ea"/>
                <a:cs typeface="+mn-cs"/>
              </a:rPr>
              <a:t> is ONLY available for SOFA members only.</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Good and Services Tax (GST): Australia charges a Good and Services Tax on fuel purchases for personal vehicles. This tax can equate can sometimes equate to an additional 30% surcharge on fuel purchases. Motorpass is the process to get reimbursed that additional surcharge.</a:t>
            </a:r>
            <a:r>
              <a:rPr lang="en-US"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apply, you must have an Australian Bank Account and a US Bank Account.</a:t>
            </a:r>
            <a:r>
              <a:rPr lang="en-US"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Reimbursement is for fuel purchases only. There are no reimbursements for oil changes, repairs or any other miscellaneous expenses.</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the process will work is you will be issues a </a:t>
            </a:r>
            <a:r>
              <a:rPr lang="en-US" sz="1200" kern="1200" dirty="0" err="1">
                <a:solidFill>
                  <a:schemeClr val="tx1"/>
                </a:solidFill>
                <a:effectLst/>
                <a:latin typeface="+mn-lt"/>
                <a:ea typeface="+mn-ea"/>
                <a:cs typeface="+mn-cs"/>
              </a:rPr>
              <a:t>MotorPass</a:t>
            </a:r>
            <a:r>
              <a:rPr lang="en-US" sz="1200" kern="1200" dirty="0">
                <a:solidFill>
                  <a:schemeClr val="tx1"/>
                </a:solidFill>
                <a:effectLst/>
                <a:latin typeface="+mn-lt"/>
                <a:ea typeface="+mn-ea"/>
                <a:cs typeface="+mn-cs"/>
              </a:rPr>
              <a:t> card (after applying and the account being approved), then the charges will be deducted from your Australian bank account, then be reimbursed to your US bank account. Please note that reimbursements can take up to 5 months to be credited back into your US Bank Account.</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Please see the 337</a:t>
            </a:r>
            <a:r>
              <a:rPr lang="en-US" sz="1200" kern="1200" baseline="3000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ASUF website or click the link in the inprocessing slides for the application process.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Here in Australia, there are zero DoD Schools. With that being said, there is a DoD program that assists unique members (As ourselves) in this process. Additionally, the prices for tuition here is quite expensive as well. </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Our role is to liaise with the family and the NDSP team.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Please review the orientation guide to familiarize yourself with this process. Some quick things to note is that you must register and get approved through the NDSP program in order to cover things such as tuition and etc. The detailed list of what can be reimbursed will be on the 337</a:t>
            </a:r>
            <a:r>
              <a:rPr lang="en-US" sz="1200" kern="1200" baseline="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website and the link attached.</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13</a:t>
            </a:fld>
            <a:endParaRPr lang="en-JM"/>
          </a:p>
        </p:txBody>
      </p:sp>
    </p:spTree>
    <p:extLst>
      <p:ext uri="{BB962C8B-B14F-4D97-AF65-F5344CB8AC3E}">
        <p14:creationId xmlns:p14="http://schemas.microsoft.com/office/powerpoint/2010/main" val="262256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Now, to transition to some things that you may know a bit about and that is OHA.</a:t>
            </a:r>
            <a:r>
              <a:rPr lang="en-US" sz="1200" kern="1200" baseline="0" dirty="0">
                <a:solidFill>
                  <a:schemeClr val="tx1"/>
                </a:solidFill>
                <a:effectLst/>
                <a:latin typeface="+mn-lt"/>
                <a:ea typeface="+mn-ea"/>
                <a:cs typeface="+mn-cs"/>
              </a:rPr>
              <a:t> </a:t>
            </a:r>
          </a:p>
          <a:p>
            <a:pPr lvl="1"/>
            <a:endParaRPr lang="en-US" sz="1200" kern="1200" baseline="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first thing you will need to do is get familiar with the rates and allowances at the DTMO (Defense Travel and Management Office) site. This will let you know what the cap for your OHA allowance is. Please note that OHA is broken up between two periods; 1 -15 and 16-30 and the US Dollar amount fluctuates but the Australian Dollar amount does not.</a:t>
            </a:r>
            <a:endParaRPr lang="en-US" sz="1100"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Additionally, you get a Utility and Recurring Maintenance Allowance and this is for anyone that pays utilities.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Move-in Housing Allowance (MIHA): This is a one-time payment to offset average move-in expenses.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2989FB-76AC-4C0C-8D44-00E524C44717}" type="slidenum">
              <a:rPr lang="en-JM" smtClean="0"/>
              <a:pPr/>
              <a:t>14</a:t>
            </a:fld>
            <a:endParaRPr lang="en-JM"/>
          </a:p>
        </p:txBody>
      </p:sp>
    </p:spTree>
    <p:extLst>
      <p:ext uri="{BB962C8B-B14F-4D97-AF65-F5344CB8AC3E}">
        <p14:creationId xmlns:p14="http://schemas.microsoft.com/office/powerpoint/2010/main" val="343331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Now that you have a general understanding of OHA, let’s talk about what usually happens while you’re looking for a place or waiting on your HHGs and that’s TLA.</a:t>
            </a:r>
            <a:endParaRPr lang="en-US" sz="1100"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TLA rates and calculators can be found on the DTMO website (see hyperlink or type in DTMO in your browser). Please be reminded that single members get the full LODGING Rate and 65% of the meals rate. Additionally, members with a dependent get full LODGING Rate and 100% MEALS Rate as well. </a:t>
            </a:r>
            <a:endParaRPr lang="en-US" sz="1100"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Next, it’s very important that you submit on a bi-weekly basis (every 14 days), with an itemized receipt and a $0 balance on that receipt. Additionally, provide your GTC statement, so we can capture the correct exchange rate, so that there is no out-of-pocket cost for what was charged for lodging.</a:t>
            </a:r>
            <a:endParaRPr lang="en-US" sz="1100"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Air Force: Please submit to the 337</a:t>
            </a:r>
            <a:r>
              <a:rPr lang="en-US" sz="1200" kern="1200" baseline="0" dirty="0">
                <a:solidFill>
                  <a:schemeClr val="tx1"/>
                </a:solidFill>
                <a:effectLst/>
                <a:latin typeface="+mn-lt"/>
                <a:ea typeface="+mn-ea"/>
                <a:cs typeface="+mn-cs"/>
              </a:rPr>
              <a:t>th </a:t>
            </a:r>
            <a:r>
              <a:rPr lang="en-US" sz="1200" kern="1200" dirty="0">
                <a:solidFill>
                  <a:schemeClr val="tx1"/>
                </a:solidFill>
                <a:effectLst/>
                <a:latin typeface="+mn-lt"/>
                <a:ea typeface="+mn-ea"/>
                <a:cs typeface="+mn-cs"/>
              </a:rPr>
              <a:t> and we will process your TLA and forward to your respective finance office.</a:t>
            </a:r>
            <a:endParaRPr lang="en-US" sz="11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Other Services: We will generate a TLA approval letter as the housing office. This letter is required by your admin team to process your TLA reimbursement. TLA stops the day HHGs are delivered or available to be delivered. If your HHGs are not available or delayed, then you may be eligible to receive TLA until they are immediately available for delivery.</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15</a:t>
            </a:fld>
            <a:endParaRPr lang="en-JM"/>
          </a:p>
        </p:txBody>
      </p:sp>
    </p:spTree>
    <p:extLst>
      <p:ext uri="{BB962C8B-B14F-4D97-AF65-F5344CB8AC3E}">
        <p14:creationId xmlns:p14="http://schemas.microsoft.com/office/powerpoint/2010/main" val="1508089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a:solidFill>
                  <a:schemeClr val="tx1"/>
                </a:solidFill>
                <a:effectLst/>
                <a:latin typeface="+mn-lt"/>
                <a:ea typeface="+mn-ea"/>
                <a:cs typeface="+mn-cs"/>
              </a:rPr>
              <a:t>Last but </a:t>
            </a:r>
            <a:r>
              <a:rPr lang="en-US" sz="1200" kern="1200" dirty="0">
                <a:solidFill>
                  <a:schemeClr val="tx1"/>
                </a:solidFill>
                <a:effectLst/>
                <a:latin typeface="+mn-lt"/>
                <a:ea typeface="+mn-ea"/>
                <a:cs typeface="+mn-cs"/>
              </a:rPr>
              <a:t>not least, we have COLA which is a non-taxable supplemental pay allowance, designed to offset overseas elevated living allowances.</a:t>
            </a:r>
            <a:endParaRPr lang="en-US" sz="11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Based on duty location listed on your orders, NOT where you actually live.</a:t>
            </a:r>
            <a:endParaRPr lang="en-US" sz="1100"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COLA will fluctuated based upon the exchange rate, which means if the exchange rate is high, expect lower COLA amount and if it’s lower, expect higher COLA allowance. </a:t>
            </a:r>
            <a:endParaRPr lang="en-US" sz="1100"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COLA rates and calculator is located on the DTMO </a:t>
            </a:r>
            <a:r>
              <a:rPr lang="en-US" sz="1200" kern="1200" dirty="0" err="1">
                <a:solidFill>
                  <a:schemeClr val="tx1"/>
                </a:solidFill>
                <a:effectLst/>
                <a:latin typeface="+mn-lt"/>
                <a:ea typeface="+mn-ea"/>
                <a:cs typeface="+mn-cs"/>
              </a:rPr>
              <a:t>webstie</a:t>
            </a:r>
            <a:r>
              <a:rPr lang="en-US" sz="1200" kern="1200" dirty="0">
                <a:solidFill>
                  <a:schemeClr val="tx1"/>
                </a:solidFill>
                <a:effectLst/>
                <a:latin typeface="+mn-lt"/>
                <a:ea typeface="+mn-ea"/>
                <a:cs typeface="+mn-cs"/>
              </a:rPr>
              <a:t> (See attached).</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16</a:t>
            </a:fld>
            <a:endParaRPr lang="en-JM"/>
          </a:p>
        </p:txBody>
      </p:sp>
    </p:spTree>
    <p:extLst>
      <p:ext uri="{BB962C8B-B14F-4D97-AF65-F5344CB8AC3E}">
        <p14:creationId xmlns:p14="http://schemas.microsoft.com/office/powerpoint/2010/main" val="3812908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Here are our contact details. Please reach out to our Financial Management Org Box. This should be your first level of contact.</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Feel free to contact us at the numbers</a:t>
            </a:r>
            <a:r>
              <a:rPr lang="en-US" sz="1200" kern="1200" baseline="0" dirty="0">
                <a:solidFill>
                  <a:schemeClr val="tx1"/>
                </a:solidFill>
                <a:effectLst/>
                <a:latin typeface="+mn-lt"/>
                <a:ea typeface="+mn-ea"/>
                <a:cs typeface="+mn-cs"/>
              </a:rPr>
              <a:t> illustrated.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2989FB-76AC-4C0C-8D44-00E524C44717}" type="slidenum">
              <a:rPr lang="en-JM" smtClean="0"/>
              <a:pPr/>
              <a:t>17</a:t>
            </a:fld>
            <a:endParaRPr lang="en-JM"/>
          </a:p>
        </p:txBody>
      </p:sp>
    </p:spTree>
    <p:extLst>
      <p:ext uri="{BB962C8B-B14F-4D97-AF65-F5344CB8AC3E}">
        <p14:creationId xmlns:p14="http://schemas.microsoft.com/office/powerpoint/2010/main" val="4066263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337</a:t>
            </a:r>
            <a:r>
              <a:rPr lang="en-US" sz="1200" kern="1200" baseline="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Air Support Flight Personnel Briefing</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18</a:t>
            </a:fld>
            <a:endParaRPr lang="en-JM"/>
          </a:p>
        </p:txBody>
      </p:sp>
    </p:spTree>
    <p:extLst>
      <p:ext uri="{BB962C8B-B14F-4D97-AF65-F5344CB8AC3E}">
        <p14:creationId xmlns:p14="http://schemas.microsoft.com/office/powerpoint/2010/main" val="3766914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now be going over the Defense Enrollment Eligibility Reporting System know as “DEERS”. Do you or your dependents need an ID card, or your DEERS record updated? The 337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Air Support Flight DEERS Facility hours of operation are every Tuesdays and Thursday from 1000 to 1500. Appointments are required and are blocked in 30 min Increments. We also do have a location in Darwin if you are closer to that facility, the Marine Rotational Forces. Please see the slide for the contact details and hours of operation. Please advise Australia only has 2 DEERS Facilities and if you work on an Australian Defense Force Network, please ensure you do not log into a Department of Defense Website using your Common Access Card since it will automatically lock your card. You will have to go to the nearest DEERS Facility to have the card unblocked. Do you need to renew a dependent ID card? You can now process renewals by mail. Please go to our website for more information and procedures in regard to the mail in process.</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19</a:t>
            </a:fld>
            <a:endParaRPr lang="en-JM"/>
          </a:p>
        </p:txBody>
      </p:sp>
    </p:spTree>
    <p:extLst>
      <p:ext uri="{BB962C8B-B14F-4D97-AF65-F5344CB8AC3E}">
        <p14:creationId xmlns:p14="http://schemas.microsoft.com/office/powerpoint/2010/main" val="105183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will be discussing important topics that will enable your assignment to be as smooth as possible.  Again, please write down any questions or concerns that you would like to have addressed at the Q&amp;A session.  </a:t>
            </a:r>
          </a:p>
          <a:p>
            <a:r>
              <a:rPr lang="en-US" sz="1200" kern="1200" dirty="0">
                <a:solidFill>
                  <a:schemeClr val="tx1"/>
                </a:solidFill>
                <a:effectLst/>
                <a:latin typeface="+mn-lt"/>
                <a:ea typeface="+mn-ea"/>
                <a:cs typeface="+mn-cs"/>
              </a:rPr>
              <a:t>Let’s get this going!  </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2</a:t>
            </a:fld>
            <a:endParaRPr lang="en-JM"/>
          </a:p>
        </p:txBody>
      </p:sp>
    </p:spTree>
    <p:extLst>
      <p:ext uri="{BB962C8B-B14F-4D97-AF65-F5344CB8AC3E}">
        <p14:creationId xmlns:p14="http://schemas.microsoft.com/office/powerpoint/2010/main" val="3970093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Accountability.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337th tracks all members Australia using our database.  To ensure we have the most updated information please provide us with any changes to any of the following information below such as work, home, cell phone number, work , personal email address, physical residence address, Departure dates, Tours Lengths, Australian Security Manager, Spouses mobile email, Number/List of Dependents. The 337 inputs you into the State Dept </a:t>
            </a:r>
            <a:r>
              <a:rPr lang="en-US" sz="1200" kern="1200" dirty="0" err="1">
                <a:solidFill>
                  <a:schemeClr val="tx1"/>
                </a:solidFill>
                <a:effectLst/>
                <a:latin typeface="+mn-lt"/>
                <a:ea typeface="+mn-ea"/>
                <a:cs typeface="+mn-cs"/>
              </a:rPr>
              <a:t>Adhoc</a:t>
            </a:r>
            <a:r>
              <a:rPr lang="en-US" sz="1200" kern="1200" dirty="0">
                <a:solidFill>
                  <a:schemeClr val="tx1"/>
                </a:solidFill>
                <a:effectLst/>
                <a:latin typeface="+mn-lt"/>
                <a:ea typeface="+mn-ea"/>
                <a:cs typeface="+mn-cs"/>
              </a:rPr>
              <a:t> Alert System (SAFE) to preform accountability drills for the Senior Defense Official.”</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20</a:t>
            </a:fld>
            <a:endParaRPr lang="en-JM"/>
          </a:p>
        </p:txBody>
      </p:sp>
    </p:spTree>
    <p:extLst>
      <p:ext uri="{BB962C8B-B14F-4D97-AF65-F5344CB8AC3E}">
        <p14:creationId xmlns:p14="http://schemas.microsoft.com/office/powerpoint/2010/main" val="2691108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We will now be going over the Defense Security Authorization Vetting Letter. A DSAV is the 337th transmitting your security clearance in Defense information system for security to the Australian Government. We will need full social along with your Australian Security Manager contact details to process the request. The DSAV processing time typically takes about 1-2 days to process the request. Please advise DSAV MFR Approval is only good for ONE YEAR, please ensure you contact our office a weeks prior to the DSAV expiration date if POC info has changed. </a:t>
            </a:r>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21</a:t>
            </a:fld>
            <a:endParaRPr lang="en-JM"/>
          </a:p>
        </p:txBody>
      </p:sp>
    </p:spTree>
    <p:extLst>
      <p:ext uri="{BB962C8B-B14F-4D97-AF65-F5344CB8AC3E}">
        <p14:creationId xmlns:p14="http://schemas.microsoft.com/office/powerpoint/2010/main" val="2968500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Tour Extensions.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thinking about extending your tour here or if your agency is considering extending you, you will need to contact the 337th before to ensure you are cleared to extend by in country leadership. Any extension over 3 years will needs to go through 337th CC our commander and the Senior Defense Official for concurrence with the final approval coming from the Chief of Mission (COM).  You need to get COM concurrence prior to getting your agency's (HQMC, USAF, USA, USN) approval. Extensions beyond 4 years are extremely rare and are only approved under extraordinary circumstances. The maximum allowable tour length here in Australia is up to 5 years. </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22</a:t>
            </a:fld>
            <a:endParaRPr lang="en-JM"/>
          </a:p>
        </p:txBody>
      </p:sp>
    </p:spTree>
    <p:extLst>
      <p:ext uri="{BB962C8B-B14F-4D97-AF65-F5344CB8AC3E}">
        <p14:creationId xmlns:p14="http://schemas.microsoft.com/office/powerpoint/2010/main" val="1964532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have any questions or concerns regarding the Defense Enrollment Eligibility Reporting System, Accountability, Defense Security Authorization Vetting Letter process or Tour Extensions. Please feel free to reach out and contact us anytime. Please see this slide for our contact details. Thank you.</a:t>
            </a:r>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23</a:t>
            </a:fld>
            <a:endParaRPr lang="en-JM"/>
          </a:p>
        </p:txBody>
      </p:sp>
    </p:spTree>
    <p:extLst>
      <p:ext uri="{BB962C8B-B14F-4D97-AF65-F5344CB8AC3E}">
        <p14:creationId xmlns:p14="http://schemas.microsoft.com/office/powerpoint/2010/main" val="3109296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Medical</a:t>
            </a:r>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24</a:t>
            </a:fld>
            <a:endParaRPr lang="en-JM"/>
          </a:p>
        </p:txBody>
      </p:sp>
    </p:spTree>
    <p:extLst>
      <p:ext uri="{BB962C8B-B14F-4D97-AF65-F5344CB8AC3E}">
        <p14:creationId xmlns:p14="http://schemas.microsoft.com/office/powerpoint/2010/main" val="3424068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everyone, this is the 337th Air Support Flight medical support. We are the liaisons between the beneficiaries and relation management team. We liaison between International SOS and the local general practitioner, which you could also think about as your PCM. Things that we at 337 same as support flight medical support team assists with our general inquiries regarding health care in Australia. In addition, special note service members who hand over their military pay records, make sure that you get a copy of those because we have been told that ADF will destroy those hard copies once they have been uploaded. into the system. So, it's very pivotal that you retain a copy for Tricare purposes.</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25</a:t>
            </a:fld>
            <a:endParaRPr lang="en-JM"/>
          </a:p>
        </p:txBody>
      </p:sp>
    </p:spTree>
    <p:extLst>
      <p:ext uri="{BB962C8B-B14F-4D97-AF65-F5344CB8AC3E}">
        <p14:creationId xmlns:p14="http://schemas.microsoft.com/office/powerpoint/2010/main" val="2215034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we have the enrollment process. One thing to note about the authorization process; Australian healthcare system is a decentralized health care system meaning that each visit will need a separate authorization. For example, if a member hurts their ankle, they will have to contact their local GP for an appointment (first authorization). If an X-ray is needed that will require an additional authorization from International SOS. Any additional services will require a call to international SOS for authorization. Once you have the authorization, you’ll call to schedule the appointment. If the services require to pay out-of-pocket even with an authorization you will need to submit a reimbursement claim with TRICARE, ensure you have the authorization, and any documents needed for the appointment.  </a:t>
            </a:r>
          </a:p>
        </p:txBody>
      </p:sp>
      <p:sp>
        <p:nvSpPr>
          <p:cNvPr id="4" name="Slide Number Placeholder 3"/>
          <p:cNvSpPr>
            <a:spLocks noGrp="1"/>
          </p:cNvSpPr>
          <p:nvPr>
            <p:ph type="sldNum" sz="quarter" idx="10"/>
          </p:nvPr>
        </p:nvSpPr>
        <p:spPr/>
        <p:txBody>
          <a:bodyPr/>
          <a:lstStyle/>
          <a:p>
            <a:fld id="{142989FB-76AC-4C0C-8D44-00E524C44717}" type="slidenum">
              <a:rPr lang="en-JM" smtClean="0"/>
              <a:pPr/>
              <a:t>26</a:t>
            </a:fld>
            <a:endParaRPr lang="en-JM"/>
          </a:p>
        </p:txBody>
      </p:sp>
    </p:spTree>
    <p:extLst>
      <p:ext uri="{BB962C8B-B14F-4D97-AF65-F5344CB8AC3E}">
        <p14:creationId xmlns:p14="http://schemas.microsoft.com/office/powerpoint/2010/main" val="1192641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Optometry. Active-duty members are entitled to an annual exam. Members must call International SOS for authorization. Ensure you have an authorization prior to seeing Optometry. Authorization for prescription is needed from International SOS, if applicable.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Dental, for those in Canberra, we prefer using Canberra Dental as they are very familiar with United Concordia process. Please call to schedule an appointment. Prior to the appointment you’ll need an Appointment Control Number (ACN) and can be acquired at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https://secure.addp-ucci.com/adsm/get-help/get-an-acn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ACN will be given at the appointment. If this is the annual requirement for readiness, please ensure to fill out the DD Form 2813 and take to the appointment. Please ensure you are using a network provider, if unsure please contact United Concordia.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Pharmacy. Pharmacy is 100% Pay and claim. There is no authorization needed for this. Take the prescription from the GP to a local pharmacy and you will submit the paper claims through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https://www.tricare-overseas.com/beneficiaries/claims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27</a:t>
            </a:fld>
            <a:endParaRPr lang="en-JM"/>
          </a:p>
        </p:txBody>
      </p:sp>
    </p:spTree>
    <p:extLst>
      <p:ext uri="{BB962C8B-B14F-4D97-AF65-F5344CB8AC3E}">
        <p14:creationId xmlns:p14="http://schemas.microsoft.com/office/powerpoint/2010/main" val="336450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Following we have the medical claim reimbursement process. It's very important that you double check your EFT info prior to submitting your claim, the DD Form 2642 and the receipt. Make sure you have all the documents in one PDF file and allow up to 30 days for processing for each inquiry. There are no restrictions for which provider is chosen, member must submit the claim form and receipt via email or fax to Concordia. Members must ensure they do not fill out the section to pay the provider on the claim form. Please allow 30 days for Concordia to process the claim.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Website: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https://www.tricare-overseas.com/beneficiaries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142989FB-76AC-4C0C-8D44-00E524C44717}" type="slidenum">
              <a:rPr lang="en-JM" smtClean="0"/>
              <a:pPr/>
              <a:t>28</a:t>
            </a:fld>
            <a:endParaRPr lang="en-JM"/>
          </a:p>
        </p:txBody>
      </p:sp>
    </p:spTree>
    <p:extLst>
      <p:ext uri="{BB962C8B-B14F-4D97-AF65-F5344CB8AC3E}">
        <p14:creationId xmlns:p14="http://schemas.microsoft.com/office/powerpoint/2010/main" val="4124532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see the slide below for all our contact details</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29</a:t>
            </a:fld>
            <a:endParaRPr lang="en-JM"/>
          </a:p>
        </p:txBody>
      </p:sp>
    </p:spTree>
    <p:extLst>
      <p:ext uri="{BB962C8B-B14F-4D97-AF65-F5344CB8AC3E}">
        <p14:creationId xmlns:p14="http://schemas.microsoft.com/office/powerpoint/2010/main" val="380694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and when are we available?  </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3</a:t>
            </a:fld>
            <a:endParaRPr lang="en-JM"/>
          </a:p>
        </p:txBody>
      </p:sp>
    </p:spTree>
    <p:extLst>
      <p:ext uri="{BB962C8B-B14F-4D97-AF65-F5344CB8AC3E}">
        <p14:creationId xmlns:p14="http://schemas.microsoft.com/office/powerpoint/2010/main" val="846134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Community Liaison Office’s sole mission is to ensure the Mission Community is taken care of.  We are centralized in Canberra; but we aim to include all-mission members in Australia.  We provide a myriad of assistance to include  information and resource management, guidance and referral, crisis management, employment and morale events.  We are here to ensure all members to included spouses are taken care of.  Please reach out to us at the connects listed below; we’re happy to have you a apart of team. </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30</a:t>
            </a:fld>
            <a:endParaRPr lang="en-JM"/>
          </a:p>
        </p:txBody>
      </p:sp>
    </p:spTree>
    <p:extLst>
      <p:ext uri="{BB962C8B-B14F-4D97-AF65-F5344CB8AC3E}">
        <p14:creationId xmlns:p14="http://schemas.microsoft.com/office/powerpoint/2010/main" val="2113469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is for Chief of Mission only for the housing approval process. This process was established in March of 2021. This is for DOD personnel who fall under Chief of Mission authority, which also includes NSDD-38 positions. This housing process would apply to members throughout the country under Chief of Mission receiving OHA or LQA and not in a deal with the housing pool.  GSO, General Services Office emails DoD employees the mission Australia LQA and OHA housing program information package.  All members are required to have GSO housing approval before signing the lease. You cannot occupy the residence until all safety upgrades are complete. In addition, please it is recommended that you send your lease to our legal office for review. In addition to that, please contact 337 when you arrive for a notification of arrival form as well.  Question regarding housing process please reach out to GSO at the link below. And if you have any additional feedback, please send it to 337 as well.</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31</a:t>
            </a:fld>
            <a:endParaRPr lang="en-JM"/>
          </a:p>
        </p:txBody>
      </p:sp>
    </p:spTree>
    <p:extLst>
      <p:ext uri="{BB962C8B-B14F-4D97-AF65-F5344CB8AC3E}">
        <p14:creationId xmlns:p14="http://schemas.microsoft.com/office/powerpoint/2010/main" val="1716726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stationed in Australia as an exchange student or not near Canberra please email a copy of your orders to our org box. You will receive additional paperwork to fill out to start using the APO mail privileges.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32</a:t>
            </a:fld>
            <a:endParaRPr lang="en-JM"/>
          </a:p>
        </p:txBody>
      </p:sp>
    </p:spTree>
    <p:extLst>
      <p:ext uri="{BB962C8B-B14F-4D97-AF65-F5344CB8AC3E}">
        <p14:creationId xmlns:p14="http://schemas.microsoft.com/office/powerpoint/2010/main" val="3900725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or concerns in regards to postal please see our contact information. Thank you.</a:t>
            </a:r>
          </a:p>
        </p:txBody>
      </p:sp>
      <p:sp>
        <p:nvSpPr>
          <p:cNvPr id="4" name="Slide Number Placeholder 3"/>
          <p:cNvSpPr>
            <a:spLocks noGrp="1"/>
          </p:cNvSpPr>
          <p:nvPr>
            <p:ph type="sldNum" sz="quarter" idx="10"/>
          </p:nvPr>
        </p:nvSpPr>
        <p:spPr/>
        <p:txBody>
          <a:bodyPr/>
          <a:lstStyle/>
          <a:p>
            <a:fld id="{142989FB-76AC-4C0C-8D44-00E524C44717}" type="slidenum">
              <a:rPr lang="en-JM" smtClean="0"/>
              <a:pPr/>
              <a:t>33</a:t>
            </a:fld>
            <a:endParaRPr lang="en-JM"/>
          </a:p>
        </p:txBody>
      </p:sp>
    </p:spTree>
    <p:extLst>
      <p:ext uri="{BB962C8B-B14F-4D97-AF65-F5344CB8AC3E}">
        <p14:creationId xmlns:p14="http://schemas.microsoft.com/office/powerpoint/2010/main" val="3680028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bring any questions you may have based on the briefs you received today or anything you may come up with later. Thank you again and we hope to</a:t>
            </a:r>
            <a:r>
              <a:rPr lang="en-US" sz="1200" kern="1200" baseline="0" dirty="0">
                <a:solidFill>
                  <a:schemeClr val="tx1"/>
                </a:solidFill>
                <a:effectLst/>
                <a:latin typeface="+mn-lt"/>
                <a:ea typeface="+mn-ea"/>
                <a:cs typeface="+mn-cs"/>
              </a:rPr>
              <a:t> see you soon.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34</a:t>
            </a:fld>
            <a:endParaRPr lang="en-JM"/>
          </a:p>
        </p:txBody>
      </p:sp>
    </p:spTree>
    <p:extLst>
      <p:ext uri="{BB962C8B-B14F-4D97-AF65-F5344CB8AC3E}">
        <p14:creationId xmlns:p14="http://schemas.microsoft.com/office/powerpoint/2010/main" val="267576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sole support unit in Australia for all DoD personnel, we want to ensure you have the means to updates and hot topics through a wide range connecting tools. </a:t>
            </a:r>
          </a:p>
        </p:txBody>
      </p:sp>
      <p:sp>
        <p:nvSpPr>
          <p:cNvPr id="4" name="Slide Number Placeholder 3"/>
          <p:cNvSpPr>
            <a:spLocks noGrp="1"/>
          </p:cNvSpPr>
          <p:nvPr>
            <p:ph type="sldNum" sz="quarter" idx="10"/>
          </p:nvPr>
        </p:nvSpPr>
        <p:spPr/>
        <p:txBody>
          <a:bodyPr/>
          <a:lstStyle/>
          <a:p>
            <a:fld id="{142989FB-76AC-4C0C-8D44-00E524C44717}" type="slidenum">
              <a:rPr lang="en-JM" smtClean="0"/>
              <a:pPr/>
              <a:t>4</a:t>
            </a:fld>
            <a:endParaRPr lang="en-JM"/>
          </a:p>
        </p:txBody>
      </p:sp>
    </p:spTree>
    <p:extLst>
      <p:ext uri="{BB962C8B-B14F-4D97-AF65-F5344CB8AC3E}">
        <p14:creationId xmlns:p14="http://schemas.microsoft.com/office/powerpoint/2010/main" val="201160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PACAF/JA OL-E office is here to assist you with all your legal matters.  Please feel free to write down any questions you may have, and we will answer them at the Q&amp;A session. The information presented is offered as a simplified explanation and not meant to be considered official legal advice.  This information</a:t>
            </a:r>
            <a:r>
              <a:rPr lang="en-US" sz="1200" kern="1200" baseline="0" dirty="0">
                <a:solidFill>
                  <a:schemeClr val="tx1"/>
                </a:solidFill>
                <a:effectLst/>
                <a:latin typeface="+mn-lt"/>
                <a:ea typeface="+mn-ea"/>
                <a:cs typeface="+mn-cs"/>
              </a:rPr>
              <a:t> does not discuss many aspects of the Status of Forces Agreement such as those that are of less relevance to a broad audience, nor does it provide precise interpretations of various provisions. For more exact details and further discussion, please contact our legal office.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5</a:t>
            </a:fld>
            <a:endParaRPr lang="en-JM"/>
          </a:p>
        </p:txBody>
      </p:sp>
    </p:spTree>
    <p:extLst>
      <p:ext uri="{BB962C8B-B14F-4D97-AF65-F5344CB8AC3E}">
        <p14:creationId xmlns:p14="http://schemas.microsoft.com/office/powerpoint/2010/main" val="11585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a Status of Force Agreement? Abbreviated as SOFA, this agreement between a host country and a foreign entity relating to military forces within the host country. The status of US Forces in Australia</a:t>
            </a:r>
            <a:r>
              <a:rPr lang="en-US" sz="1200" kern="1200" baseline="0" dirty="0">
                <a:solidFill>
                  <a:schemeClr val="tx1"/>
                </a:solidFill>
                <a:effectLst/>
                <a:latin typeface="+mn-lt"/>
                <a:ea typeface="+mn-ea"/>
                <a:cs typeface="+mn-cs"/>
              </a:rPr>
              <a:t> Agreement provides important protections and privileges. </a:t>
            </a:r>
            <a:r>
              <a:rPr lang="en-US" sz="1200" kern="1200" dirty="0">
                <a:solidFill>
                  <a:schemeClr val="tx1"/>
                </a:solidFill>
                <a:effectLst/>
                <a:latin typeface="+mn-lt"/>
                <a:ea typeface="+mn-ea"/>
                <a:cs typeface="+mn-cs"/>
              </a:rPr>
              <a:t>We will discuss high interest points of the SOFA to ensure your assignment in Australia is hassle free and fruitful for both you and your dependent if applicable. Article 2 of the SOFA allows uniformed members to enter on military identification and movement orders.  Certain assignment and/or position codes may require a special issuance/official passport prior to arrival which may be used as the member’s travel document for SOFA compliance.  Any family member authorized by military orders to travel, will need or should have retained a special issuance or official passport.  To ease your travel in and out of the country, your pertinent travel document information will be processed via the Special Purpose Travel Authorization system which creates an accessible copy of your Special Purpose Visa for local agency support such as banking, education enrollment, licensing, motor vehicle registration, utilities, etc. For those in-country, you should have received confirmation of your travel authorization via email</a:t>
            </a:r>
            <a:r>
              <a:rPr lang="en-US" sz="1200" kern="1200" baseline="0" dirty="0">
                <a:solidFill>
                  <a:schemeClr val="tx1"/>
                </a:solidFill>
                <a:effectLst/>
                <a:latin typeface="+mn-lt"/>
                <a:ea typeface="+mn-ea"/>
                <a:cs typeface="+mn-cs"/>
              </a:rPr>
              <a:t>, if not please send a copy of your: Itinerary, DoD ID (front &amp; back), passports (data &amp; signed signature pages), movement orders including amendments, and your SPTA worksheet(s) to our office org’ box.</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established in Article 8, Australian authorities have primary jurisdiction and will likely maintain this authority as it relates</a:t>
            </a:r>
            <a:r>
              <a:rPr lang="en-US" sz="1200" kern="1200" baseline="0" dirty="0">
                <a:solidFill>
                  <a:schemeClr val="tx1"/>
                </a:solidFill>
                <a:effectLst/>
                <a:latin typeface="+mn-lt"/>
                <a:ea typeface="+mn-ea"/>
                <a:cs typeface="+mn-cs"/>
              </a:rPr>
              <a:t> to investigations and prosecution of most criminal offenses committed within Australia and its territories.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Regarding Claims, Article 12 establishes a process to compensate for damage to Government property or caused by Government personnel while in official duties. Tort liability is generally determined by Australian Law which is often similar to US law. If you have a personal claims issue, contact our office and we will be sure to assist or guide you in the right direction.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Australian employers will require registration with the Australian Taxation Office (ATO) for non-government employment in Australia.  If your dependent would like to work on the economy, please ensure he or she contacts the local consulate or Human Resources section at the Embassy in Canberra for further instructions.  An employment request will be routed for approval through the Embassy. The legal office will then issue a SOFA certificate, if applicable, which enables registration and tax identification with the ATO.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Per INDOPACOM Directive (FPD 19007) you are required to provide your lease to the Judge Advocate office for review prior to signing.  We recommend you also read through your lease and any accompanying documents to ensure you agree with all its terms and conditions. You will be required to show proof of residence before obtaining a licensee or registration.  Hotel addresses are often insufficient.  Most states/territories allow drivers with a valid comparable foreign licenses to operate vehicles for at least 90-days without an Australian driver’s license. Exceeding the 90-day limit may delay the local licensing process.  Do not drive an unregistered vehicle.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dealing with Australian authorities, it is often valuable to point to both the domestic law and the SOFA. This is true because although Australia takes its obligation in international law very seriously, treaties are not independently enforceable. If any issues arise that you believe require a legal answer or legal advice, please contact our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Additionally, we provide full-spectrum legal assistance from advice to wills.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Again, Welcome to Australia and we will see you at the Q and A session.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2989FB-76AC-4C0C-8D44-00E524C44717}" type="slidenum">
              <a:rPr lang="en-JM" smtClean="0"/>
              <a:pPr/>
              <a:t>6</a:t>
            </a:fld>
            <a:endParaRPr lang="en-JM"/>
          </a:p>
        </p:txBody>
      </p:sp>
    </p:spTree>
    <p:extLst>
      <p:ext uri="{BB962C8B-B14F-4D97-AF65-F5344CB8AC3E}">
        <p14:creationId xmlns:p14="http://schemas.microsoft.com/office/powerpoint/2010/main" val="321801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everyone, this is your TMO Personal Property team for Australia.  For your in-processing I will be going over information regarding clearing your Household Goods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Unaccompanied baggage through customs and what to expect when your shipments arrive.</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7</a:t>
            </a:fld>
            <a:endParaRPr lang="en-JM"/>
          </a:p>
        </p:txBody>
      </p:sp>
    </p:spTree>
    <p:extLst>
      <p:ext uri="{BB962C8B-B14F-4D97-AF65-F5344CB8AC3E}">
        <p14:creationId xmlns:p14="http://schemas.microsoft.com/office/powerpoint/2010/main" val="2754547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HHG shipments take 5-7 months to arrive in Australia, UB shipments take 2-3 months.  If you are wanting a more specific timeframe, please refer to your Required Delivery Date (RDD).  If you do not have your RDD, let us know and we can provide that date to you.  The documents that are required to clear your shipments with the Australian customs office are; PCS order, electronic copy of your passport and a B534e Customs Form.  A few things to note about the B534e is each page must have a wet signature; we will need 1 per shipment (1 for HHG  and 1 for UB) and the forms needs an Australian address.  If you do not have a delivery address at this time, please go ahead and put your temporary lodging address.  If you have not sent these documents to our office, please do so as soon as possible to avoid any potential delays with customs clearance.</a:t>
            </a:r>
          </a:p>
          <a:p>
            <a:endParaRPr lang="en-US"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8</a:t>
            </a:fld>
            <a:endParaRPr lang="en-JM"/>
          </a:p>
        </p:txBody>
      </p:sp>
    </p:spTree>
    <p:extLst>
      <p:ext uri="{BB962C8B-B14F-4D97-AF65-F5344CB8AC3E}">
        <p14:creationId xmlns:p14="http://schemas.microsoft.com/office/powerpoint/2010/main" val="268556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your shipment arrive in country, it will take about two</a:t>
            </a:r>
            <a:r>
              <a:rPr lang="en-US" sz="1200" kern="1200" baseline="0" dirty="0">
                <a:solidFill>
                  <a:schemeClr val="tx1"/>
                </a:solidFill>
                <a:effectLst/>
                <a:latin typeface="+mn-lt"/>
                <a:ea typeface="+mn-ea"/>
                <a:cs typeface="+mn-cs"/>
              </a:rPr>
              <a:t> to three</a:t>
            </a:r>
            <a:r>
              <a:rPr lang="en-US" sz="1200" kern="1200" dirty="0">
                <a:solidFill>
                  <a:schemeClr val="tx1"/>
                </a:solidFill>
                <a:effectLst/>
                <a:latin typeface="+mn-lt"/>
                <a:ea typeface="+mn-ea"/>
                <a:cs typeface="+mn-cs"/>
              </a:rPr>
              <a:t> weeks to clear through customs.  In the event customs agents find prohibited items in your shipment, how that is going to work is either you or our office will receive the invoice and your shipment will be released once payment has been made.  If an invoice is sent directly to you, feel free to forward it over to our office to have a look if you are not sure about it.  Once you find a home, please update your address and local contact number in your DPS account or email the information to us and we will go ahead and get this updated for you.</a:t>
            </a:r>
            <a:endParaRPr lang="en-JM" dirty="0"/>
          </a:p>
        </p:txBody>
      </p:sp>
      <p:sp>
        <p:nvSpPr>
          <p:cNvPr id="4" name="Slide Number Placeholder 3"/>
          <p:cNvSpPr>
            <a:spLocks noGrp="1"/>
          </p:cNvSpPr>
          <p:nvPr>
            <p:ph type="sldNum" sz="quarter" idx="10"/>
          </p:nvPr>
        </p:nvSpPr>
        <p:spPr/>
        <p:txBody>
          <a:bodyPr/>
          <a:lstStyle/>
          <a:p>
            <a:fld id="{142989FB-76AC-4C0C-8D44-00E524C44717}" type="slidenum">
              <a:rPr lang="en-JM" smtClean="0"/>
              <a:pPr/>
              <a:t>9</a:t>
            </a:fld>
            <a:endParaRPr lang="en-JM"/>
          </a:p>
        </p:txBody>
      </p:sp>
    </p:spTree>
    <p:extLst>
      <p:ext uri="{BB962C8B-B14F-4D97-AF65-F5344CB8AC3E}">
        <p14:creationId xmlns:p14="http://schemas.microsoft.com/office/powerpoint/2010/main" val="66374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JM"/>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
        <p:nvSpPr>
          <p:cNvPr id="4" name="Date Placeholder 3"/>
          <p:cNvSpPr>
            <a:spLocks noGrp="1"/>
          </p:cNvSpPr>
          <p:nvPr>
            <p:ph type="dt" sz="half" idx="10"/>
          </p:nvPr>
        </p:nvSpPr>
        <p:spPr/>
        <p:txBody>
          <a:bodyPr/>
          <a:lstStyle/>
          <a:p>
            <a:fld id="{4616D719-5B1D-4750-ADAA-0E23C029ED79}" type="datetimeFigureOut">
              <a:rPr lang="en-JM" smtClean="0"/>
              <a:pPr/>
              <a:t>25/3/2026</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72D3917C-61AA-42D5-AD86-8C13A8FB1024}" type="slidenum">
              <a:rPr lang="en-JM" smtClean="0"/>
              <a:pPr/>
              <a:t>‹#›</a:t>
            </a:fld>
            <a:endParaRPr lang="en-JM"/>
          </a:p>
        </p:txBody>
      </p:sp>
    </p:spTree>
    <p:extLst>
      <p:ext uri="{BB962C8B-B14F-4D97-AF65-F5344CB8AC3E}">
        <p14:creationId xmlns:p14="http://schemas.microsoft.com/office/powerpoint/2010/main" val="1198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10"/>
          </p:nvPr>
        </p:nvSpPr>
        <p:spPr/>
        <p:txBody>
          <a:bodyPr/>
          <a:lstStyle/>
          <a:p>
            <a:fld id="{4616D719-5B1D-4750-ADAA-0E23C029ED79}" type="datetimeFigureOut">
              <a:rPr lang="en-JM" smtClean="0"/>
              <a:pPr/>
              <a:t>25/3/2026</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72D3917C-61AA-42D5-AD86-8C13A8FB1024}" type="slidenum">
              <a:rPr lang="en-JM" smtClean="0"/>
              <a:pPr/>
              <a:t>‹#›</a:t>
            </a:fld>
            <a:endParaRPr lang="en-JM"/>
          </a:p>
        </p:txBody>
      </p:sp>
    </p:spTree>
    <p:extLst>
      <p:ext uri="{BB962C8B-B14F-4D97-AF65-F5344CB8AC3E}">
        <p14:creationId xmlns:p14="http://schemas.microsoft.com/office/powerpoint/2010/main" val="108972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JM"/>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10"/>
          </p:nvPr>
        </p:nvSpPr>
        <p:spPr/>
        <p:txBody>
          <a:bodyPr/>
          <a:lstStyle/>
          <a:p>
            <a:fld id="{4616D719-5B1D-4750-ADAA-0E23C029ED79}" type="datetimeFigureOut">
              <a:rPr lang="en-JM" smtClean="0"/>
              <a:pPr/>
              <a:t>25/3/2026</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72D3917C-61AA-42D5-AD86-8C13A8FB1024}" type="slidenum">
              <a:rPr lang="en-JM" smtClean="0"/>
              <a:pPr/>
              <a:t>‹#›</a:t>
            </a:fld>
            <a:endParaRPr lang="en-JM"/>
          </a:p>
        </p:txBody>
      </p:sp>
    </p:spTree>
    <p:extLst>
      <p:ext uri="{BB962C8B-B14F-4D97-AF65-F5344CB8AC3E}">
        <p14:creationId xmlns:p14="http://schemas.microsoft.com/office/powerpoint/2010/main" val="132946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sz="2000" dirty="0">
              <a:solidFill>
                <a:srgbClr val="000000"/>
              </a:solidFill>
              <a:latin typeface="Arial" charset="0"/>
            </a:endParaRPr>
          </a:p>
        </p:txBody>
      </p:sp>
      <p:sp>
        <p:nvSpPr>
          <p:cNvPr id="5" name="Text Box 3"/>
          <p:cNvSpPr txBox="1">
            <a:spLocks noChangeArrowheads="1"/>
          </p:cNvSpPr>
          <p:nvPr/>
        </p:nvSpPr>
        <p:spPr bwMode="auto">
          <a:xfrm>
            <a:off x="1270000" y="1233488"/>
            <a:ext cx="65532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Mission Australia: Advancing the Alliance</a:t>
            </a:r>
          </a:p>
        </p:txBody>
      </p:sp>
      <p:sp>
        <p:nvSpPr>
          <p:cNvPr id="6" name="Text Box 4"/>
          <p:cNvSpPr txBox="1">
            <a:spLocks noChangeArrowheads="1"/>
          </p:cNvSpPr>
          <p:nvPr/>
        </p:nvSpPr>
        <p:spPr bwMode="auto">
          <a:xfrm>
            <a:off x="2009051" y="500063"/>
            <a:ext cx="4989379" cy="646331"/>
          </a:xfrm>
          <a:prstGeom prst="rect">
            <a:avLst/>
          </a:prstGeom>
          <a:noFill/>
          <a:ln w="9525">
            <a:noFill/>
            <a:miter lim="800000"/>
            <a:headEnd/>
            <a:tailEnd/>
          </a:ln>
          <a:effectLst/>
        </p:spPr>
        <p:txBody>
          <a:bodyPr wrap="none">
            <a:spAutoFit/>
          </a:bodyPr>
          <a:lstStyle/>
          <a:p>
            <a:pPr algn="ctr" eaLnBrk="0" hangingPunct="0">
              <a:defRPr/>
            </a:pPr>
            <a:r>
              <a:rPr lang="en-US" sz="3600" b="1" i="1" dirty="0">
                <a:solidFill>
                  <a:srgbClr val="000000"/>
                </a:solidFill>
                <a:latin typeface="Arial" charset="0"/>
              </a:rPr>
              <a:t>337 Air Support Flight</a:t>
            </a:r>
          </a:p>
        </p:txBody>
      </p:sp>
      <p:sp>
        <p:nvSpPr>
          <p:cNvPr id="7"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sz="2000" dirty="0">
              <a:solidFill>
                <a:srgbClr val="000000"/>
              </a:solidFill>
              <a:latin typeface="Arial" charset="0"/>
            </a:endParaRPr>
          </a:p>
        </p:txBody>
      </p:sp>
      <p:sp>
        <p:nvSpPr>
          <p:cNvPr id="6151" name="Rectangle 7"/>
          <p:cNvSpPr>
            <a:spLocks noGrp="1" noChangeArrowheads="1"/>
          </p:cNvSpPr>
          <p:nvPr>
            <p:ph type="subTitle" idx="1"/>
          </p:nvPr>
        </p:nvSpPr>
        <p:spPr>
          <a:xfrm>
            <a:off x="4095751"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6152" name="Rectangle 8"/>
          <p:cNvSpPr>
            <a:spLocks noGrp="1" noChangeArrowheads="1"/>
          </p:cNvSpPr>
          <p:nvPr>
            <p:ph type="ctrTitle"/>
          </p:nvPr>
        </p:nvSpPr>
        <p:spPr>
          <a:xfrm>
            <a:off x="3467101" y="1962150"/>
            <a:ext cx="5143500" cy="1600200"/>
          </a:xfrm>
        </p:spPr>
        <p:txBody>
          <a:bodyPr/>
          <a:lstStyle>
            <a:lvl1pPr>
              <a:defRPr sz="4800"/>
            </a:lvl1pPr>
          </a:lstStyle>
          <a:p>
            <a:r>
              <a:rPr lang="en-US"/>
              <a:t>Click to edit Master title style</a:t>
            </a:r>
          </a:p>
        </p:txBody>
      </p:sp>
      <p:sp>
        <p:nvSpPr>
          <p:cNvPr id="9" name="Rectangle 6"/>
          <p:cNvSpPr>
            <a:spLocks noGrp="1" noChangeArrowheads="1"/>
          </p:cNvSpPr>
          <p:nvPr>
            <p:ph type="sldNum" sz="quarter" idx="10"/>
          </p:nvPr>
        </p:nvSpPr>
        <p:spPr/>
        <p:txBody>
          <a:bodyPr/>
          <a:lstStyle>
            <a:lvl1pPr>
              <a:defRPr/>
            </a:lvl1pPr>
          </a:lstStyle>
          <a:p>
            <a:pPr>
              <a:defRPr/>
            </a:pPr>
            <a:fld id="{80F3FCA5-39FB-4EE5-84DD-ECEFDD6F8D6D}" type="slidenum">
              <a:rPr lang="en-US"/>
              <a:pPr>
                <a:defRPr/>
              </a:pPr>
              <a:t>‹#›</a:t>
            </a:fld>
            <a:endParaRPr lang="en-US" dirty="0">
              <a:solidFill>
                <a:srgbClr val="808080"/>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9794" y="2114672"/>
            <a:ext cx="2824078" cy="3219450"/>
          </a:xfrm>
          <a:prstGeom prst="rect">
            <a:avLst/>
          </a:prstGeom>
        </p:spPr>
      </p:pic>
    </p:spTree>
    <p:extLst>
      <p:ext uri="{BB962C8B-B14F-4D97-AF65-F5344CB8AC3E}">
        <p14:creationId xmlns:p14="http://schemas.microsoft.com/office/powerpoint/2010/main" val="25138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E9A167CE-8B1C-43F1-AC29-7726566A3146}"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973077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4C11B6E1-2C16-4DA5-A462-2DEE88B40F84}"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07008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pPr>
              <a:defRPr/>
            </a:pPr>
            <a:fld id="{5E8D9888-CAAB-4194-B30B-959687C61BFA}"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109804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3AF9A8C4-E8ED-434F-92D9-16A68A82F50F}"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703241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AE9F08FE-AAB6-4B37-92A9-68858F0870C9}"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42176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10"/>
          </p:nvPr>
        </p:nvSpPr>
        <p:spPr/>
        <p:txBody>
          <a:bodyPr/>
          <a:lstStyle/>
          <a:p>
            <a:fld id="{4616D719-5B1D-4750-ADAA-0E23C029ED79}" type="datetimeFigureOut">
              <a:rPr lang="en-JM" smtClean="0"/>
              <a:pPr/>
              <a:t>25/3/2026</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72D3917C-61AA-42D5-AD86-8C13A8FB1024}" type="slidenum">
              <a:rPr lang="en-JM" smtClean="0"/>
              <a:pPr/>
              <a:t>‹#›</a:t>
            </a:fld>
            <a:endParaRPr lang="en-JM"/>
          </a:p>
        </p:txBody>
      </p:sp>
    </p:spTree>
    <p:extLst>
      <p:ext uri="{BB962C8B-B14F-4D97-AF65-F5344CB8AC3E}">
        <p14:creationId xmlns:p14="http://schemas.microsoft.com/office/powerpoint/2010/main" val="172586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JM"/>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6D719-5B1D-4750-ADAA-0E23C029ED79}" type="datetimeFigureOut">
              <a:rPr lang="en-JM" smtClean="0"/>
              <a:pPr/>
              <a:t>25/3/2026</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72D3917C-61AA-42D5-AD86-8C13A8FB1024}" type="slidenum">
              <a:rPr lang="en-JM" smtClean="0"/>
              <a:pPr/>
              <a:t>‹#›</a:t>
            </a:fld>
            <a:endParaRPr lang="en-JM"/>
          </a:p>
        </p:txBody>
      </p:sp>
    </p:spTree>
    <p:extLst>
      <p:ext uri="{BB962C8B-B14F-4D97-AF65-F5344CB8AC3E}">
        <p14:creationId xmlns:p14="http://schemas.microsoft.com/office/powerpoint/2010/main" val="344792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Date Placeholder 4"/>
          <p:cNvSpPr>
            <a:spLocks noGrp="1"/>
          </p:cNvSpPr>
          <p:nvPr>
            <p:ph type="dt" sz="half" idx="10"/>
          </p:nvPr>
        </p:nvSpPr>
        <p:spPr/>
        <p:txBody>
          <a:bodyPr/>
          <a:lstStyle/>
          <a:p>
            <a:fld id="{4616D719-5B1D-4750-ADAA-0E23C029ED79}" type="datetimeFigureOut">
              <a:rPr lang="en-JM" smtClean="0"/>
              <a:pPr/>
              <a:t>25/3/2026</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72D3917C-61AA-42D5-AD86-8C13A8FB1024}" type="slidenum">
              <a:rPr lang="en-JM" smtClean="0"/>
              <a:pPr/>
              <a:t>‹#›</a:t>
            </a:fld>
            <a:endParaRPr lang="en-JM"/>
          </a:p>
        </p:txBody>
      </p:sp>
    </p:spTree>
    <p:extLst>
      <p:ext uri="{BB962C8B-B14F-4D97-AF65-F5344CB8AC3E}">
        <p14:creationId xmlns:p14="http://schemas.microsoft.com/office/powerpoint/2010/main" val="287174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7" name="Date Placeholder 6"/>
          <p:cNvSpPr>
            <a:spLocks noGrp="1"/>
          </p:cNvSpPr>
          <p:nvPr>
            <p:ph type="dt" sz="half" idx="10"/>
          </p:nvPr>
        </p:nvSpPr>
        <p:spPr/>
        <p:txBody>
          <a:bodyPr/>
          <a:lstStyle/>
          <a:p>
            <a:fld id="{4616D719-5B1D-4750-ADAA-0E23C029ED79}" type="datetimeFigureOut">
              <a:rPr lang="en-JM" smtClean="0"/>
              <a:pPr/>
              <a:t>25/3/2026</a:t>
            </a:fld>
            <a:endParaRPr lang="en-JM"/>
          </a:p>
        </p:txBody>
      </p:sp>
      <p:sp>
        <p:nvSpPr>
          <p:cNvPr id="8" name="Footer Placeholder 7"/>
          <p:cNvSpPr>
            <a:spLocks noGrp="1"/>
          </p:cNvSpPr>
          <p:nvPr>
            <p:ph type="ftr" sz="quarter" idx="11"/>
          </p:nvPr>
        </p:nvSpPr>
        <p:spPr/>
        <p:txBody>
          <a:bodyPr/>
          <a:lstStyle/>
          <a:p>
            <a:endParaRPr lang="en-JM"/>
          </a:p>
        </p:txBody>
      </p:sp>
      <p:sp>
        <p:nvSpPr>
          <p:cNvPr id="9" name="Slide Number Placeholder 8"/>
          <p:cNvSpPr>
            <a:spLocks noGrp="1"/>
          </p:cNvSpPr>
          <p:nvPr>
            <p:ph type="sldNum" sz="quarter" idx="12"/>
          </p:nvPr>
        </p:nvSpPr>
        <p:spPr/>
        <p:txBody>
          <a:bodyPr/>
          <a:lstStyle/>
          <a:p>
            <a:fld id="{72D3917C-61AA-42D5-AD86-8C13A8FB1024}" type="slidenum">
              <a:rPr lang="en-JM" smtClean="0"/>
              <a:pPr/>
              <a:t>‹#›</a:t>
            </a:fld>
            <a:endParaRPr lang="en-JM"/>
          </a:p>
        </p:txBody>
      </p:sp>
    </p:spTree>
    <p:extLst>
      <p:ext uri="{BB962C8B-B14F-4D97-AF65-F5344CB8AC3E}">
        <p14:creationId xmlns:p14="http://schemas.microsoft.com/office/powerpoint/2010/main" val="368384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p:txBody>
          <a:bodyPr/>
          <a:lstStyle/>
          <a:p>
            <a:fld id="{4616D719-5B1D-4750-ADAA-0E23C029ED79}" type="datetimeFigureOut">
              <a:rPr lang="en-JM" smtClean="0"/>
              <a:pPr/>
              <a:t>25/3/2026</a:t>
            </a:fld>
            <a:endParaRPr lang="en-JM"/>
          </a:p>
        </p:txBody>
      </p:sp>
      <p:sp>
        <p:nvSpPr>
          <p:cNvPr id="4" name="Footer Placeholder 3"/>
          <p:cNvSpPr>
            <a:spLocks noGrp="1"/>
          </p:cNvSpPr>
          <p:nvPr>
            <p:ph type="ftr" sz="quarter" idx="11"/>
          </p:nvPr>
        </p:nvSpPr>
        <p:spPr/>
        <p:txBody>
          <a:bodyPr/>
          <a:lstStyle/>
          <a:p>
            <a:endParaRPr lang="en-JM"/>
          </a:p>
        </p:txBody>
      </p:sp>
      <p:sp>
        <p:nvSpPr>
          <p:cNvPr id="5" name="Slide Number Placeholder 4"/>
          <p:cNvSpPr>
            <a:spLocks noGrp="1"/>
          </p:cNvSpPr>
          <p:nvPr>
            <p:ph type="sldNum" sz="quarter" idx="12"/>
          </p:nvPr>
        </p:nvSpPr>
        <p:spPr/>
        <p:txBody>
          <a:bodyPr/>
          <a:lstStyle/>
          <a:p>
            <a:fld id="{72D3917C-61AA-42D5-AD86-8C13A8FB1024}" type="slidenum">
              <a:rPr lang="en-JM" smtClean="0"/>
              <a:pPr/>
              <a:t>‹#›</a:t>
            </a:fld>
            <a:endParaRPr lang="en-JM"/>
          </a:p>
        </p:txBody>
      </p:sp>
    </p:spTree>
    <p:extLst>
      <p:ext uri="{BB962C8B-B14F-4D97-AF65-F5344CB8AC3E}">
        <p14:creationId xmlns:p14="http://schemas.microsoft.com/office/powerpoint/2010/main" val="196824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6D719-5B1D-4750-ADAA-0E23C029ED79}" type="datetimeFigureOut">
              <a:rPr lang="en-JM" smtClean="0"/>
              <a:pPr/>
              <a:t>25/3/2026</a:t>
            </a:fld>
            <a:endParaRPr lang="en-JM"/>
          </a:p>
        </p:txBody>
      </p:sp>
      <p:sp>
        <p:nvSpPr>
          <p:cNvPr id="3" name="Footer Placeholder 2"/>
          <p:cNvSpPr>
            <a:spLocks noGrp="1"/>
          </p:cNvSpPr>
          <p:nvPr>
            <p:ph type="ftr" sz="quarter" idx="11"/>
          </p:nvPr>
        </p:nvSpPr>
        <p:spPr/>
        <p:txBody>
          <a:bodyPr/>
          <a:lstStyle/>
          <a:p>
            <a:endParaRPr lang="en-JM"/>
          </a:p>
        </p:txBody>
      </p:sp>
      <p:sp>
        <p:nvSpPr>
          <p:cNvPr id="4" name="Slide Number Placeholder 3"/>
          <p:cNvSpPr>
            <a:spLocks noGrp="1"/>
          </p:cNvSpPr>
          <p:nvPr>
            <p:ph type="sldNum" sz="quarter" idx="12"/>
          </p:nvPr>
        </p:nvSpPr>
        <p:spPr/>
        <p:txBody>
          <a:bodyPr/>
          <a:lstStyle/>
          <a:p>
            <a:fld id="{72D3917C-61AA-42D5-AD86-8C13A8FB1024}" type="slidenum">
              <a:rPr lang="en-JM" smtClean="0"/>
              <a:pPr/>
              <a:t>‹#›</a:t>
            </a:fld>
            <a:endParaRPr lang="en-JM"/>
          </a:p>
        </p:txBody>
      </p:sp>
    </p:spTree>
    <p:extLst>
      <p:ext uri="{BB962C8B-B14F-4D97-AF65-F5344CB8AC3E}">
        <p14:creationId xmlns:p14="http://schemas.microsoft.com/office/powerpoint/2010/main" val="65819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JM"/>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16D719-5B1D-4750-ADAA-0E23C029ED79}" type="datetimeFigureOut">
              <a:rPr lang="en-JM" smtClean="0"/>
              <a:pPr/>
              <a:t>25/3/2026</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72D3917C-61AA-42D5-AD86-8C13A8FB1024}" type="slidenum">
              <a:rPr lang="en-JM" smtClean="0"/>
              <a:pPr/>
              <a:t>‹#›</a:t>
            </a:fld>
            <a:endParaRPr lang="en-JM"/>
          </a:p>
        </p:txBody>
      </p:sp>
    </p:spTree>
    <p:extLst>
      <p:ext uri="{BB962C8B-B14F-4D97-AF65-F5344CB8AC3E}">
        <p14:creationId xmlns:p14="http://schemas.microsoft.com/office/powerpoint/2010/main" val="4009843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JM"/>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M"/>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16D719-5B1D-4750-ADAA-0E23C029ED79}" type="datetimeFigureOut">
              <a:rPr lang="en-JM" smtClean="0"/>
              <a:pPr/>
              <a:t>25/3/2026</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72D3917C-61AA-42D5-AD86-8C13A8FB1024}" type="slidenum">
              <a:rPr lang="en-JM" smtClean="0"/>
              <a:pPr/>
              <a:t>‹#›</a:t>
            </a:fld>
            <a:endParaRPr lang="en-JM"/>
          </a:p>
        </p:txBody>
      </p:sp>
    </p:spTree>
    <p:extLst>
      <p:ext uri="{BB962C8B-B14F-4D97-AF65-F5344CB8AC3E}">
        <p14:creationId xmlns:p14="http://schemas.microsoft.com/office/powerpoint/2010/main" val="99965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6D719-5B1D-4750-ADAA-0E23C029ED79}" type="datetimeFigureOut">
              <a:rPr lang="en-JM" smtClean="0"/>
              <a:pPr/>
              <a:t>25/3/2026</a:t>
            </a:fld>
            <a:endParaRPr lang="en-JM"/>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3917C-61AA-42D5-AD86-8C13A8FB1024}" type="slidenum">
              <a:rPr lang="en-JM" smtClean="0"/>
              <a:pPr/>
              <a:t>‹#›</a:t>
            </a:fld>
            <a:endParaRPr lang="en-JM"/>
          </a:p>
        </p:txBody>
      </p:sp>
    </p:spTree>
    <p:extLst>
      <p:ext uri="{BB962C8B-B14F-4D97-AF65-F5344CB8AC3E}">
        <p14:creationId xmlns:p14="http://schemas.microsoft.com/office/powerpoint/2010/main" val="1948392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123" name="Rectangle 3"/>
          <p:cNvSpPr>
            <a:spLocks noGrp="1" noChangeArrowheads="1"/>
          </p:cNvSpPr>
          <p:nvPr>
            <p:ph type="sldNum" sz="quarter" idx="4"/>
          </p:nvPr>
        </p:nvSpPr>
        <p:spPr bwMode="auto">
          <a:xfrm>
            <a:off x="7988300" y="66294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000" b="0">
                <a:solidFill>
                  <a:srgbClr val="969696"/>
                </a:solidFill>
                <a:latin typeface="Arial" charset="0"/>
                <a:cs typeface="+mn-cs"/>
              </a:defRPr>
            </a:lvl1pPr>
          </a:lstStyle>
          <a:p>
            <a:pPr>
              <a:defRPr/>
            </a:pPr>
            <a:fld id="{E678D537-3704-475F-B148-18CB00251CEB}" type="slidenum">
              <a:rPr lang="en-US"/>
              <a:pPr>
                <a:defRPr/>
              </a:pPr>
              <a:t>‹#›</a:t>
            </a:fld>
            <a:endParaRPr lang="en-US" dirty="0">
              <a:solidFill>
                <a:srgbClr val="808080"/>
              </a:solidFill>
            </a:endParaRPr>
          </a:p>
        </p:txBody>
      </p:sp>
      <p:sp>
        <p:nvSpPr>
          <p:cNvPr id="5124" name="Text Box 4"/>
          <p:cNvSpPr txBox="1">
            <a:spLocks noChangeArrowheads="1"/>
          </p:cNvSpPr>
          <p:nvPr/>
        </p:nvSpPr>
        <p:spPr bwMode="auto">
          <a:xfrm>
            <a:off x="1295400" y="6491288"/>
            <a:ext cx="6553200" cy="338554"/>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a:solidFill>
                  <a:srgbClr val="000000"/>
                </a:solidFill>
                <a:latin typeface="Century Schoolbook" pitchFamily="18" charset="0"/>
              </a:rPr>
              <a:t>Mission Australia: Advancing the Alliance</a:t>
            </a:r>
          </a:p>
        </p:txBody>
      </p:sp>
      <p:sp>
        <p:nvSpPr>
          <p:cNvPr id="1029" name="Rectangle 5"/>
          <p:cNvSpPr>
            <a:spLocks noGrp="1" noChangeArrowheads="1"/>
          </p:cNvSpPr>
          <p:nvPr>
            <p:ph type="title"/>
          </p:nvPr>
        </p:nvSpPr>
        <p:spPr bwMode="auto">
          <a:xfrm>
            <a:off x="1663700" y="76200"/>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5126" name="Line 6"/>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sz="2000" dirty="0">
              <a:solidFill>
                <a:srgbClr val="000000"/>
              </a:solidFill>
              <a:latin typeface="Arial" charset="0"/>
            </a:endParaRPr>
          </a:p>
        </p:txBody>
      </p:sp>
      <p:sp>
        <p:nvSpPr>
          <p:cNvPr id="5127" name="Line 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sz="2000" dirty="0">
              <a:solidFill>
                <a:srgbClr val="000000"/>
              </a:solidFill>
              <a:latin typeface="Arial" charset="0"/>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4816" y="18072"/>
            <a:ext cx="988183" cy="979633"/>
          </a:xfrm>
          <a:prstGeom prst="rect">
            <a:avLst/>
          </a:prstGeom>
        </p:spPr>
      </p:pic>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2999" y="236663"/>
            <a:ext cx="838201" cy="955550"/>
          </a:xfrm>
          <a:prstGeom prst="rect">
            <a:avLst/>
          </a:prstGeom>
        </p:spPr>
      </p:pic>
    </p:spTree>
    <p:extLst>
      <p:ext uri="{BB962C8B-B14F-4D97-AF65-F5344CB8AC3E}">
        <p14:creationId xmlns:p14="http://schemas.microsoft.com/office/powerpoint/2010/main" val="1492560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charset="0"/>
        </a:defRPr>
      </a:lvl2pPr>
      <a:lvl3pPr algn="r" rtl="0" eaLnBrk="0" fontAlgn="base" hangingPunct="0">
        <a:spcBef>
          <a:spcPct val="0"/>
        </a:spcBef>
        <a:spcAft>
          <a:spcPct val="0"/>
        </a:spcAft>
        <a:defRPr sz="4000" b="1">
          <a:solidFill>
            <a:srgbClr val="151C77"/>
          </a:solidFill>
          <a:latin typeface="Arial" charset="0"/>
        </a:defRPr>
      </a:lvl3pPr>
      <a:lvl4pPr algn="r" rtl="0" eaLnBrk="0" fontAlgn="base" hangingPunct="0">
        <a:spcBef>
          <a:spcPct val="0"/>
        </a:spcBef>
        <a:spcAft>
          <a:spcPct val="0"/>
        </a:spcAft>
        <a:defRPr sz="4000" b="1">
          <a:solidFill>
            <a:srgbClr val="151C77"/>
          </a:solidFill>
          <a:latin typeface="Arial" charset="0"/>
        </a:defRPr>
      </a:lvl4pPr>
      <a:lvl5pPr algn="r" rtl="0" eaLnBrk="0" fontAlgn="base" hangingPunct="0">
        <a:spcBef>
          <a:spcPct val="0"/>
        </a:spcBef>
        <a:spcAft>
          <a:spcPct val="0"/>
        </a:spcAft>
        <a:defRPr sz="4000" b="1">
          <a:solidFill>
            <a:srgbClr val="151C77"/>
          </a:solidFill>
          <a:latin typeface="Arial" charset="0"/>
        </a:defRPr>
      </a:lvl5pPr>
      <a:lvl6pPr marL="457200" algn="r" rtl="0" eaLnBrk="1" fontAlgn="base" hangingPunct="1">
        <a:spcBef>
          <a:spcPct val="0"/>
        </a:spcBef>
        <a:spcAft>
          <a:spcPct val="0"/>
        </a:spcAft>
        <a:defRPr sz="4000" b="1">
          <a:solidFill>
            <a:srgbClr val="151C77"/>
          </a:solidFill>
          <a:latin typeface="Arial" charset="0"/>
        </a:defRPr>
      </a:lvl6pPr>
      <a:lvl7pPr marL="914400" algn="r" rtl="0" eaLnBrk="1" fontAlgn="base" hangingPunct="1">
        <a:spcBef>
          <a:spcPct val="0"/>
        </a:spcBef>
        <a:spcAft>
          <a:spcPct val="0"/>
        </a:spcAft>
        <a:defRPr sz="4000" b="1">
          <a:solidFill>
            <a:srgbClr val="151C77"/>
          </a:solidFill>
          <a:latin typeface="Arial" charset="0"/>
        </a:defRPr>
      </a:lvl7pPr>
      <a:lvl8pPr marL="1371600" algn="r" rtl="0" eaLnBrk="1" fontAlgn="base" hangingPunct="1">
        <a:spcBef>
          <a:spcPct val="0"/>
        </a:spcBef>
        <a:spcAft>
          <a:spcPct val="0"/>
        </a:spcAft>
        <a:defRPr sz="4000" b="1">
          <a:solidFill>
            <a:srgbClr val="151C77"/>
          </a:solidFill>
          <a:latin typeface="Arial" charset="0"/>
        </a:defRPr>
      </a:lvl8pPr>
      <a:lvl9pPr marL="1828800" algn="r" rtl="0" eaLnBrk="1" fontAlgn="base" hangingPunct="1">
        <a:spcBef>
          <a:spcPct val="0"/>
        </a:spcBef>
        <a:spcAft>
          <a:spcPct val="0"/>
        </a:spcAft>
        <a:defRPr sz="4000" b="1">
          <a:solidFill>
            <a:srgbClr val="151C77"/>
          </a:solidFill>
          <a:latin typeface="Arial" charset="0"/>
        </a:defRPr>
      </a:lvl9pPr>
    </p:titleStyle>
    <p:bodyStyle>
      <a:lvl1pPr marL="285750" indent="-285750" algn="l" rtl="0" eaLnBrk="0" fontAlgn="base" hangingPunct="0">
        <a:spcBef>
          <a:spcPts val="38"/>
        </a:spcBef>
        <a:spcAft>
          <a:spcPct val="0"/>
        </a:spcAft>
        <a:buClr>
          <a:srgbClr val="151C77"/>
        </a:buClr>
        <a:buSzPct val="80000"/>
        <a:buFont typeface="Wingdings" pitchFamily="2" charset="2"/>
        <a:buChar char="n"/>
        <a:defRPr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16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militaryonesource.mil/moving-housing/moving/pcs-and-military-moves/" TargetMode="External"/><Relationship Id="rId5" Type="http://schemas.openxmlformats.org/officeDocument/2006/relationships/hyperlink" Target="https://www.pcsmypov.com/"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mailto:337asuf.lgt@us.af.mi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ontent.dodea.edu/teach_learn/partnership/ndsp/ndsp_orientation/index.html" TargetMode="External"/><Relationship Id="rId5" Type="http://schemas.openxmlformats.org/officeDocument/2006/relationships/hyperlink" Target="https://www.yokota.af.mil/Portals/44/Motorpass%20Brief%20&amp;%20Application.pdf"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hyperlink" Target="https://www.defensetravel.dod.mil/site/ohaCalc.cfm"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337asuf.fm.finance@us.af.mil" TargetMode="External"/><Relationship Id="rId5" Type="http://schemas.openxmlformats.org/officeDocument/2006/relationships/hyperlink" Target="https://www.defensetravel.dod.mil/index.cfm"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defensetravel.dod.mil/index.cfm" TargetMode="Externa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337asuf.fm.finance@us.af.mil" TargetMode="Externa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yokota.af.mil/About-Us/Mission-Partners/337th-Air-Support-Flight/Finding-Your-Way/DEERS-ID-Cards/"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3.xml"/><Relationship Id="rId18" Type="http://schemas.openxmlformats.org/officeDocument/2006/relationships/slide" Target="slide19.xml"/><Relationship Id="rId26" Type="http://schemas.openxmlformats.org/officeDocument/2006/relationships/slide" Target="slide28.xml"/><Relationship Id="rId3" Type="http://schemas.openxmlformats.org/officeDocument/2006/relationships/image" Target="../media/image6.jpeg"/><Relationship Id="rId21" Type="http://schemas.openxmlformats.org/officeDocument/2006/relationships/slide" Target="slide22.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8.xml"/><Relationship Id="rId25" Type="http://schemas.openxmlformats.org/officeDocument/2006/relationships/slide" Target="slide27.xml"/><Relationship Id="rId2" Type="http://schemas.openxmlformats.org/officeDocument/2006/relationships/notesSlide" Target="../notesSlides/notesSlide2.xml"/><Relationship Id="rId16" Type="http://schemas.openxmlformats.org/officeDocument/2006/relationships/slide" Target="slide16.xml"/><Relationship Id="rId20" Type="http://schemas.openxmlformats.org/officeDocument/2006/relationships/slide" Target="slide21.xml"/><Relationship Id="rId29"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6.xml"/><Relationship Id="rId5" Type="http://schemas.openxmlformats.org/officeDocument/2006/relationships/slide" Target="slide3.xml"/><Relationship Id="rId15" Type="http://schemas.openxmlformats.org/officeDocument/2006/relationships/slide" Target="slide15.xml"/><Relationship Id="rId23" Type="http://schemas.openxmlformats.org/officeDocument/2006/relationships/slide" Target="slide24.xml"/><Relationship Id="rId28" Type="http://schemas.openxmlformats.org/officeDocument/2006/relationships/slide" Target="slide31.xml"/><Relationship Id="rId10" Type="http://schemas.openxmlformats.org/officeDocument/2006/relationships/slide" Target="slide8.xml"/><Relationship Id="rId19" Type="http://schemas.openxmlformats.org/officeDocument/2006/relationships/slide" Target="slide20.xml"/><Relationship Id="rId4" Type="http://schemas.openxmlformats.org/officeDocument/2006/relationships/image" Target="../media/image7.jpeg"/><Relationship Id="rId9" Type="http://schemas.openxmlformats.org/officeDocument/2006/relationships/slide" Target="slide7.xml"/><Relationship Id="rId14" Type="http://schemas.openxmlformats.org/officeDocument/2006/relationships/slide" Target="slide14.xml"/><Relationship Id="rId22" Type="http://schemas.openxmlformats.org/officeDocument/2006/relationships/slide" Target="slide25.xml"/><Relationship Id="rId27"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337ASUF.DP.ORGBOX@us.af.mil" TargetMode="Externa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337ASUF.DP.ORGBOX@us.af.mil" TargetMode="Externa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hyperlink" Target="https://www.tricare-overseas.com/beneficiaries/claim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yokota.af.mil/About-Us/Mission-Partners/337th-Air-Support-Flight/Finding-Your-Way/Medical-and-Dental-Car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www.yokota.af.mil/About-Us/Mission-Partners/337th-Air-Support-Flight/Finding-Your-Way/Medical-and-Dental-Care/" TargetMode="Externa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kota.af.mil/Portals/44/Documents/Australia/10%20337%20Supplement%20Medical%20%20Dental%20Care%20in%20Australia%20(Updated)%20CAO%20Aug%202022.pdf?ver=IYaBciXncqrz-vviYF8Vcw%3d%3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yokota.af.mil/About-Us/Mission-Partners/337th-Air-Support-Flight/Finding-Your-Way/Medical-and-Dental-Care/" TargetMode="External"/><Relationship Id="rId5" Type="http://schemas.openxmlformats.org/officeDocument/2006/relationships/hyperlink" Target="mailto:337ASUF.MedicalSupportPOC@us.af.mil"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hyperlink" Target="mailto:PACAF.JAOL-E.Canberra@us.af.mil" TargetMode="External"/><Relationship Id="rId3" Type="http://schemas.openxmlformats.org/officeDocument/2006/relationships/image" Target="../media/image9.gif"/><Relationship Id="rId7" Type="http://schemas.openxmlformats.org/officeDocument/2006/relationships/hyperlink" Target="mailto:337asuf.cc@us.af.mil" TargetMode="External"/><Relationship Id="rId12" Type="http://schemas.openxmlformats.org/officeDocument/2006/relationships/hyperlink" Target="mailto:337ASUF.MedicalSupportPOC@us.af.mi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337asuf.Canberra@us.af.mil" TargetMode="External"/><Relationship Id="rId11" Type="http://schemas.openxmlformats.org/officeDocument/2006/relationships/hyperlink" Target="mailto:337ASUF.DP.ORGBOX@us.af.mil" TargetMode="External"/><Relationship Id="rId5" Type="http://schemas.openxmlformats.org/officeDocument/2006/relationships/image" Target="../media/image7.jpeg"/><Relationship Id="rId10" Type="http://schemas.openxmlformats.org/officeDocument/2006/relationships/hyperlink" Target="mailto:337asuf.lgt@us.af.mil" TargetMode="External"/><Relationship Id="rId4" Type="http://schemas.openxmlformats.org/officeDocument/2006/relationships/image" Target="../media/image6.jpeg"/><Relationship Id="rId9" Type="http://schemas.openxmlformats.org/officeDocument/2006/relationships/hyperlink" Target="mailto:337asuf.fm.finance@us.af.mi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mailto:CLOCanberra@state.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337asuf.fm.finance@us.af.mil" TargetMode="External"/><Relationship Id="rId5" Type="http://schemas.openxmlformats.org/officeDocument/2006/relationships/hyperlink" Target="mailto:CNBGSOHousing@state.gov" TargetMode="Externa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hyperlink" Target="mailto:det4pacafairps@outlook.com"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mailto:det4pacafairps@outlook.com"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337asuf" TargetMode="External"/><Relationship Id="rId7"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yokota.af.mil/About-Us/Mission-Partners/337th-Air-Support-Fligh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mailto:PACAF.JAOL-E.CANBERRA@US.AF.MI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yokota.af.mil/About-Us/Mission-Partners/337th-Air-Support-Flight/Finding-Your-Way/Legal-Servic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kota.af.mil/About-Us/Mission-Partners/337th-Air-Support-Flight/337-ASUF-Newcomers/Household-Goods/"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219200"/>
            <a:ext cx="8229600" cy="4525963"/>
          </a:xfrm>
        </p:spPr>
        <p:txBody>
          <a:bodyPr/>
          <a:lstStyle/>
          <a:p>
            <a:pPr marL="0" indent="0" algn="ctr">
              <a:buNone/>
            </a:pPr>
            <a:r>
              <a:rPr lang="en-US" dirty="0">
                <a:latin typeface="Palatino Linotype" pitchFamily="18" charset="0"/>
              </a:rPr>
              <a:t> </a:t>
            </a:r>
            <a:r>
              <a:rPr lang="en-US" sz="2000" b="1" i="1" dirty="0">
                <a:latin typeface="Palatino Linotype" pitchFamily="18" charset="0"/>
                <a:cs typeface="Lucida Sans Unicode" pitchFamily="34" charset="0"/>
              </a:rPr>
              <a:t>Mission Australia: Advancing the Alliance </a:t>
            </a:r>
            <a:endParaRPr lang="en-JM" sz="2400" b="1" i="1" dirty="0">
              <a:latin typeface="Palatino Linotype" pitchFamily="18" charset="0"/>
              <a:cs typeface="Lucida Sans Unicode" pitchFamily="34" charset="0"/>
            </a:endParaRPr>
          </a:p>
        </p:txBody>
      </p:sp>
      <p:sp>
        <p:nvSpPr>
          <p:cNvPr id="5" name="Title 4"/>
          <p:cNvSpPr>
            <a:spLocks noGrp="1"/>
          </p:cNvSpPr>
          <p:nvPr>
            <p:ph type="title"/>
          </p:nvPr>
        </p:nvSpPr>
        <p:spPr>
          <a:xfrm>
            <a:off x="419100" y="304800"/>
            <a:ext cx="8229600" cy="1143000"/>
          </a:xfrm>
        </p:spPr>
        <p:txBody>
          <a:bodyPr/>
          <a:lstStyle/>
          <a:p>
            <a:r>
              <a:rPr lang="en-US" b="1" i="1" dirty="0">
                <a:solidFill>
                  <a:srgbClr val="002060"/>
                </a:solidFill>
                <a:latin typeface="Times New Roman" panose="02020603050405020304" pitchFamily="18" charset="0"/>
                <a:cs typeface="Times New Roman" panose="02020603050405020304" pitchFamily="18" charset="0"/>
              </a:rPr>
              <a:t>337th Air Support Flight </a:t>
            </a:r>
            <a:endParaRPr lang="en-JM" b="1" i="1" dirty="0">
              <a:solidFill>
                <a:srgbClr val="00206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228600" y="12954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362200"/>
            <a:ext cx="3048000" cy="3282460"/>
          </a:xfrm>
          <a:prstGeom prst="rect">
            <a:avLst/>
          </a:prstGeom>
        </p:spPr>
      </p:pic>
      <p:sp>
        <p:nvSpPr>
          <p:cNvPr id="8" name="TextBox 7"/>
          <p:cNvSpPr txBox="1"/>
          <p:nvPr/>
        </p:nvSpPr>
        <p:spPr>
          <a:xfrm>
            <a:off x="4343400" y="3507294"/>
            <a:ext cx="4114800" cy="954107"/>
          </a:xfrm>
          <a:prstGeom prst="rect">
            <a:avLst/>
          </a:prstGeom>
          <a:noFill/>
        </p:spPr>
        <p:txBody>
          <a:bodyPr wrap="square" rtlCol="0">
            <a:spAutoFit/>
          </a:bodyPr>
          <a:lstStyle/>
          <a:p>
            <a:pPr algn="ctr"/>
            <a:r>
              <a:rPr lang="en-US" sz="2800" b="1" i="1" dirty="0">
                <a:solidFill>
                  <a:srgbClr val="170BB5"/>
                </a:solidFill>
                <a:latin typeface="Times New Roman" panose="02020603050405020304" pitchFamily="18" charset="0"/>
                <a:cs typeface="Times New Roman" panose="02020603050405020304" pitchFamily="18" charset="0"/>
              </a:rPr>
              <a:t>Welcome to Australia!</a:t>
            </a:r>
          </a:p>
          <a:p>
            <a:pPr algn="ctr"/>
            <a:r>
              <a:rPr lang="en-US" sz="2800" b="1" dirty="0">
                <a:solidFill>
                  <a:srgbClr val="170BB5"/>
                </a:solidFill>
                <a:latin typeface="Times New Roman" panose="02020603050405020304" pitchFamily="18" charset="0"/>
                <a:cs typeface="Times New Roman" panose="02020603050405020304" pitchFamily="18" charset="0"/>
              </a:rPr>
              <a:t>337 ASUF In-processing </a:t>
            </a:r>
          </a:p>
        </p:txBody>
      </p:sp>
      <p:sp>
        <p:nvSpPr>
          <p:cNvPr id="9" name="TextBox 8"/>
          <p:cNvSpPr txBox="1"/>
          <p:nvPr/>
        </p:nvSpPr>
        <p:spPr>
          <a:xfrm>
            <a:off x="4137804" y="4953000"/>
            <a:ext cx="4114800" cy="954107"/>
          </a:xfrm>
          <a:prstGeom prst="rect">
            <a:avLst/>
          </a:prstGeom>
          <a:noFill/>
        </p:spPr>
        <p:txBody>
          <a:bodyPr wrap="square" rtlCol="0">
            <a:spAutoFit/>
          </a:bodyPr>
          <a:lstStyle/>
          <a:p>
            <a:pPr algn="ctr"/>
            <a:r>
              <a:rPr lang="en-US" sz="2800" b="1" dirty="0">
                <a:solidFill>
                  <a:srgbClr val="170BB5"/>
                </a:solidFill>
                <a:latin typeface="Times New Roman" panose="02020603050405020304" pitchFamily="18" charset="0"/>
                <a:cs typeface="Times New Roman" panose="02020603050405020304" pitchFamily="18" charset="0"/>
              </a:rPr>
              <a:t>U.S Embassy </a:t>
            </a:r>
          </a:p>
          <a:p>
            <a:pPr algn="ctr"/>
            <a:r>
              <a:rPr lang="en-US" sz="2800" b="1" dirty="0">
                <a:solidFill>
                  <a:srgbClr val="170BB5"/>
                </a:solidFill>
                <a:latin typeface="Times New Roman" panose="02020603050405020304" pitchFamily="18" charset="0"/>
                <a:cs typeface="Times New Roman" panose="02020603050405020304" pitchFamily="18" charset="0"/>
              </a:rPr>
              <a:t>Canberra, Australia </a:t>
            </a:r>
            <a:endParaRPr lang="en-JM" sz="2800" b="1" dirty="0">
              <a:solidFill>
                <a:srgbClr val="0070C0"/>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386868" y="60198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1825704"/>
            <a:ext cx="2743200" cy="1812274"/>
          </a:xfrm>
          <a:prstGeom prst="ellipse">
            <a:avLst/>
          </a:prstGeom>
          <a:ln>
            <a:noFill/>
          </a:ln>
          <a:effectLst>
            <a:softEdge rad="112500"/>
          </a:effectLst>
        </p:spPr>
      </p:pic>
    </p:spTree>
    <p:extLst>
      <p:ext uri="{BB962C8B-B14F-4D97-AF65-F5344CB8AC3E}">
        <p14:creationId xmlns:p14="http://schemas.microsoft.com/office/powerpoint/2010/main" val="25434035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sp>
        <p:nvSpPr>
          <p:cNvPr id="6" name="TextBox 5"/>
          <p:cNvSpPr txBox="1"/>
          <p:nvPr/>
        </p:nvSpPr>
        <p:spPr>
          <a:xfrm>
            <a:off x="458011" y="353817"/>
            <a:ext cx="8609789" cy="707886"/>
          </a:xfrm>
          <a:prstGeom prst="rect">
            <a:avLst/>
          </a:prstGeom>
          <a:noFill/>
        </p:spPr>
        <p:txBody>
          <a:bodyPr wrap="square" rtlCol="0">
            <a:spAutoFit/>
          </a:bodyPr>
          <a:lstStyle/>
          <a:p>
            <a:pPr algn="r"/>
            <a:r>
              <a:rPr lang="en-US" sz="4000" b="1" dirty="0">
                <a:solidFill>
                  <a:srgbClr val="002060"/>
                </a:solidFill>
                <a:latin typeface="Times New Roman" panose="02020603050405020304" pitchFamily="18" charset="0"/>
                <a:cs typeface="Times New Roman" panose="02020603050405020304" pitchFamily="18" charset="0"/>
              </a:rPr>
              <a:t>Additional TMO Information   </a:t>
            </a:r>
            <a:endParaRPr lang="en-JM" sz="40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80976" y="1447800"/>
            <a:ext cx="8610600" cy="4216539"/>
          </a:xfrm>
          <a:prstGeom prst="rect">
            <a:avLst/>
          </a:prstGeom>
        </p:spPr>
        <p:txBody>
          <a:bodyPr wrap="square">
            <a:spAutoFit/>
          </a:bodyPr>
          <a:lstStyle/>
          <a:p>
            <a:pPr marL="285750" indent="-285750" fontAlgn="base">
              <a:buFont typeface="Wingdings" pitchFamily="2" charset="2"/>
              <a:buChar char="§"/>
            </a:pPr>
            <a:r>
              <a:rPr lang="en-US" sz="1600" dirty="0">
                <a:latin typeface="Times New Roman" panose="02020603050405020304" pitchFamily="18" charset="0"/>
                <a:cs typeface="Times New Roman" panose="02020603050405020304" pitchFamily="18" charset="0"/>
              </a:rPr>
              <a:t>If you are not ready for delivery, </a:t>
            </a:r>
            <a:r>
              <a:rPr lang="en-US" sz="1600" b="1" dirty="0">
                <a:latin typeface="Times New Roman" panose="02020603050405020304" pitchFamily="18" charset="0"/>
                <a:cs typeface="Times New Roman" panose="02020603050405020304" pitchFamily="18" charset="0"/>
              </a:rPr>
              <a:t>you are authorized 90 days of Storage In-Transit (SIT) at destination</a:t>
            </a:r>
            <a:r>
              <a:rPr lang="en-US" sz="1600" dirty="0">
                <a:latin typeface="Times New Roman" panose="02020603050405020304" pitchFamily="18" charset="0"/>
                <a:cs typeface="Times New Roman" panose="02020603050405020304" pitchFamily="18" charset="0"/>
              </a:rPr>
              <a:t>.</a:t>
            </a:r>
          </a:p>
          <a:p>
            <a:pPr fontAlgn="base"/>
            <a:endParaRPr lang="en-US" sz="12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sz="1600" b="1" dirty="0">
                <a:latin typeface="Times New Roman" panose="02020603050405020304" pitchFamily="18" charset="0"/>
                <a:cs typeface="Times New Roman" panose="02020603050405020304" pitchFamily="18" charset="0"/>
              </a:rPr>
              <a:t>Privately Owned Vehicle Shipments</a:t>
            </a:r>
            <a:endParaRPr lang="en-US" sz="1200" b="1"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sz="1600" dirty="0">
                <a:latin typeface="Times New Roman" panose="02020603050405020304" pitchFamily="18" charset="0"/>
                <a:cs typeface="Times New Roman" panose="02020603050405020304" pitchFamily="18" charset="0"/>
              </a:rPr>
              <a:t>Track your shipment and find pick-up instructions on </a:t>
            </a:r>
            <a:r>
              <a:rPr lang="en-US" sz="1600" u="sng" dirty="0">
                <a:latin typeface="Times New Roman" panose="02020603050405020304" pitchFamily="18" charset="0"/>
                <a:cs typeface="Times New Roman" panose="02020603050405020304" pitchFamily="18" charset="0"/>
                <a:hlinkClick r:id="rId5"/>
              </a:rPr>
              <a:t>https://www.pcsmypov.com/</a:t>
            </a:r>
            <a:endParaRPr lang="en-US" sz="1600" u="sng" dirty="0">
              <a:latin typeface="Times New Roman" panose="02020603050405020304" pitchFamily="18" charset="0"/>
              <a:cs typeface="Times New Roman" panose="02020603050405020304" pitchFamily="18" charset="0"/>
            </a:endParaRPr>
          </a:p>
          <a:p>
            <a:pPr lvl="2" fontAlgn="base"/>
            <a:r>
              <a:rPr lang="en-US" sz="16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sz="1600" b="1" dirty="0">
                <a:latin typeface="Times New Roman" panose="02020603050405020304" pitchFamily="18" charset="0"/>
                <a:cs typeface="Times New Roman" panose="02020603050405020304" pitchFamily="18" charset="0"/>
              </a:rPr>
              <a:t>Required Delivery Date (RDD) </a:t>
            </a:r>
            <a:r>
              <a:rPr lang="en-US" sz="1600" b="1" dirty="0" err="1">
                <a:latin typeface="Times New Roman" panose="02020603050405020304" pitchFamily="18" charset="0"/>
                <a:cs typeface="Times New Roman" panose="02020603050405020304" pitchFamily="18" charset="0"/>
              </a:rPr>
              <a:t>vs</a:t>
            </a:r>
            <a:r>
              <a:rPr lang="en-US" sz="1600" b="1" dirty="0">
                <a:latin typeface="Times New Roman" panose="02020603050405020304" pitchFamily="18" charset="0"/>
                <a:cs typeface="Times New Roman" panose="02020603050405020304" pitchFamily="18" charset="0"/>
              </a:rPr>
              <a:t> Estimated Time of Arrival (ETA)</a:t>
            </a:r>
            <a:endParaRPr lang="en-US" sz="1200" b="1"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sz="1600" dirty="0">
                <a:latin typeface="Times New Roman" panose="02020603050405020304" pitchFamily="18" charset="0"/>
                <a:cs typeface="Times New Roman" panose="02020603050405020304" pitchFamily="18" charset="0"/>
              </a:rPr>
              <a:t>The RDD is generated in the Defense Personal Property System (DPS) based off of your pick-up date and the current transit time.</a:t>
            </a:r>
            <a:endParaRPr lang="en-US" sz="12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sz="1600" dirty="0">
                <a:latin typeface="Times New Roman" panose="02020603050405020304" pitchFamily="18" charset="0"/>
                <a:cs typeface="Times New Roman" panose="02020603050405020304" pitchFamily="18" charset="0"/>
              </a:rPr>
              <a:t>The ETA is the date that your Transportation Service Provider (TSP) estimates for the shipment to arrive at the Sydney air/water port.</a:t>
            </a:r>
            <a:endParaRPr lang="en-US" sz="12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sz="1600" dirty="0">
                <a:latin typeface="Times New Roman" panose="02020603050405020304" pitchFamily="18" charset="0"/>
                <a:cs typeface="Times New Roman" panose="02020603050405020304" pitchFamily="18" charset="0"/>
              </a:rPr>
              <a:t>Was your RDD busted?</a:t>
            </a:r>
            <a:endParaRPr lang="en-US" sz="1200" dirty="0">
              <a:latin typeface="Times New Roman" panose="02020603050405020304" pitchFamily="18" charset="0"/>
              <a:cs typeface="Times New Roman" panose="02020603050405020304" pitchFamily="18" charset="0"/>
            </a:endParaRPr>
          </a:p>
          <a:p>
            <a:pPr marL="1200150" lvl="2" indent="-285750" fontAlgn="base">
              <a:buFont typeface="Arial" pitchFamily="34" charset="0"/>
              <a:buChar char="•"/>
            </a:pPr>
            <a:r>
              <a:rPr lang="en-US" sz="1600" dirty="0">
                <a:latin typeface="Times New Roman" panose="02020603050405020304" pitchFamily="18" charset="0"/>
                <a:cs typeface="Times New Roman" panose="02020603050405020304" pitchFamily="18" charset="0"/>
              </a:rPr>
              <a:t>Inconvenience claims are accomplished directly with your TSP</a:t>
            </a:r>
            <a:endParaRPr lang="en-US" sz="1200" dirty="0">
              <a:latin typeface="Times New Roman" panose="02020603050405020304" pitchFamily="18" charset="0"/>
              <a:cs typeface="Times New Roman" panose="02020603050405020304" pitchFamily="18" charset="0"/>
            </a:endParaRPr>
          </a:p>
          <a:p>
            <a:pPr marL="1200150" lvl="2" indent="-285750" fontAlgn="base">
              <a:buFont typeface="Arial" pitchFamily="34" charset="0"/>
              <a:buChar char="•"/>
            </a:pPr>
            <a:r>
              <a:rPr lang="en-US" sz="1600" u="sng" dirty="0">
                <a:latin typeface="Times New Roman" panose="02020603050405020304" pitchFamily="18" charset="0"/>
                <a:cs typeface="Times New Roman" panose="02020603050405020304" pitchFamily="18" charset="0"/>
                <a:hlinkClick r:id="rId6"/>
              </a:rPr>
              <a:t>https://www.militaryonesource.mil/moving-housing/moving/pcs-and-military-moves/</a:t>
            </a:r>
            <a:r>
              <a:rPr lang="en-US" sz="16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endParaRPr lang="en-JM" sz="16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180976" y="1295829"/>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194726" y="6115368"/>
            <a:ext cx="6172200" cy="338554"/>
          </a:xfrm>
          <a:prstGeom prst="rect">
            <a:avLst/>
          </a:prstGeom>
        </p:spPr>
        <p:txBody>
          <a:bodyPr wrap="square">
            <a:spAutoFit/>
          </a:bodyPr>
          <a:lstStyle/>
          <a:p>
            <a:pPr algn="ctr"/>
            <a:r>
              <a:rPr lang="en-US" sz="1600" b="1" i="1" dirty="0">
                <a:latin typeface="Palatino Linotype" pitchFamily="18" charset="0"/>
                <a:cs typeface="Lucida Sans Unicode" pitchFamily="34" charset="0"/>
              </a:rPr>
              <a:t>Mission Australia: Advancing the Alliance </a:t>
            </a:r>
            <a:endParaRPr lang="en-JM" sz="1600" dirty="0">
              <a:latin typeface="Palatino Linotype" pitchFamily="18" charset="0"/>
            </a:endParaRPr>
          </a:p>
        </p:txBody>
      </p:sp>
    </p:spTree>
    <p:extLst>
      <p:ext uri="{BB962C8B-B14F-4D97-AF65-F5344CB8AC3E}">
        <p14:creationId xmlns:p14="http://schemas.microsoft.com/office/powerpoint/2010/main" val="190915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726" y="1555333"/>
            <a:ext cx="8229600" cy="4525963"/>
          </a:xfrm>
        </p:spPr>
        <p:txBody>
          <a:bodyPr>
            <a:normAutofit/>
          </a:bodyPr>
          <a:lstStyle/>
          <a:p>
            <a:pPr fontAlgn="base">
              <a:buFont typeface="Wingdings" pitchFamily="2" charset="2"/>
              <a:buChar char="§"/>
            </a:pPr>
            <a:r>
              <a:rPr lang="en-JM" sz="2400" b="1" dirty="0">
                <a:latin typeface="Times New Roman" panose="02020603050405020304" pitchFamily="18" charset="0"/>
                <a:cs typeface="Times New Roman" panose="02020603050405020304" pitchFamily="18" charset="0"/>
              </a:rPr>
              <a:t>Traffic Management Office Org Box</a:t>
            </a:r>
          </a:p>
          <a:p>
            <a:pPr lvl="1" fontAlgn="base"/>
            <a:r>
              <a:rPr lang="en-JM" sz="2400" u="sng" dirty="0">
                <a:latin typeface="Times New Roman" panose="02020603050405020304" pitchFamily="18" charset="0"/>
                <a:cs typeface="Times New Roman" panose="02020603050405020304" pitchFamily="18" charset="0"/>
                <a:hlinkClick r:id="rId3"/>
              </a:rPr>
              <a:t>337asuf.lgt@us.af.mil</a:t>
            </a:r>
            <a:endParaRPr lang="en-JM" sz="2400" dirty="0">
              <a:latin typeface="Times New Roman" panose="02020603050405020304" pitchFamily="18" charset="0"/>
              <a:cs typeface="Times New Roman" panose="02020603050405020304" pitchFamily="18" charset="0"/>
            </a:endParaRPr>
          </a:p>
          <a:p>
            <a:pPr lvl="1" fontAlgn="base"/>
            <a:r>
              <a:rPr lang="en-JM" sz="2400" dirty="0">
                <a:latin typeface="Times New Roman" panose="02020603050405020304" pitchFamily="18" charset="0"/>
                <a:cs typeface="Times New Roman" panose="02020603050405020304" pitchFamily="18" charset="0"/>
              </a:rPr>
              <a:t>Defense Switched Network (DSN): 315-227-5686/5684</a:t>
            </a:r>
          </a:p>
          <a:p>
            <a:pPr lvl="1" fontAlgn="base"/>
            <a:r>
              <a:rPr lang="en-JM" sz="2400" dirty="0">
                <a:latin typeface="Times New Roman" panose="02020603050405020304" pitchFamily="18" charset="0"/>
                <a:cs typeface="Times New Roman" panose="02020603050405020304" pitchFamily="18" charset="0"/>
              </a:rPr>
              <a:t>Commercial: +61 02-6214-5610/5879</a:t>
            </a:r>
          </a:p>
          <a:p>
            <a:pPr marL="0" indent="0" fontAlgn="base">
              <a:buNone/>
            </a:pPr>
            <a:endParaRPr lang="en-JM" sz="2400" dirty="0">
              <a:latin typeface="Times New Roman" panose="02020603050405020304" pitchFamily="18" charset="0"/>
              <a:cs typeface="Times New Roman" panose="02020603050405020304" pitchFamily="18" charset="0"/>
            </a:endParaRPr>
          </a:p>
          <a:p>
            <a:pPr fontAlgn="base">
              <a:buFont typeface="Wingdings" pitchFamily="2" charset="2"/>
              <a:buChar char="§"/>
            </a:pPr>
            <a:r>
              <a:rPr lang="en-JM" sz="2400" b="1" dirty="0">
                <a:latin typeface="Times New Roman" panose="02020603050405020304" pitchFamily="18" charset="0"/>
                <a:cs typeface="Times New Roman" panose="02020603050405020304" pitchFamily="18" charset="0"/>
              </a:rPr>
              <a:t>Diplomat TMO POC Contact:</a:t>
            </a:r>
          </a:p>
          <a:p>
            <a:pPr lvl="1" fontAlgn="base"/>
            <a:r>
              <a:rPr lang="en-JM" sz="2400" dirty="0">
                <a:latin typeface="Times New Roman" panose="02020603050405020304" pitchFamily="18" charset="0"/>
                <a:cs typeface="Times New Roman" panose="02020603050405020304" pitchFamily="18" charset="0"/>
              </a:rPr>
              <a:t>Commercial: +61 02-6214-58019</a:t>
            </a:r>
          </a:p>
        </p:txBody>
      </p:sp>
      <p:pic>
        <p:nvPicPr>
          <p:cNvPr id="4"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sp>
        <p:nvSpPr>
          <p:cNvPr id="6" name="TextBox 5"/>
          <p:cNvSpPr txBox="1"/>
          <p:nvPr/>
        </p:nvSpPr>
        <p:spPr>
          <a:xfrm>
            <a:off x="181787" y="449003"/>
            <a:ext cx="8609789" cy="784830"/>
          </a:xfrm>
          <a:prstGeom prst="rect">
            <a:avLst/>
          </a:prstGeom>
          <a:noFill/>
        </p:spPr>
        <p:txBody>
          <a:bodyPr wrap="square" rtlCol="0">
            <a:spAutoFit/>
          </a:bodyPr>
          <a:lstStyle/>
          <a:p>
            <a:pPr algn="r"/>
            <a:r>
              <a:rPr lang="en-US" sz="4500" b="1" dirty="0">
                <a:solidFill>
                  <a:srgbClr val="002060"/>
                </a:solidFill>
                <a:latin typeface="Times New Roman" panose="02020603050405020304" pitchFamily="18" charset="0"/>
                <a:cs typeface="Times New Roman" panose="02020603050405020304" pitchFamily="18" charset="0"/>
              </a:rPr>
              <a:t>Contact Details </a:t>
            </a:r>
            <a:endParaRPr lang="en-JM" sz="4500" b="1" dirty="0">
              <a:solidFill>
                <a:srgbClr val="00206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180976" y="1324833"/>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180976" y="60198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194726" y="6062246"/>
            <a:ext cx="6172200" cy="338554"/>
          </a:xfrm>
          <a:prstGeom prst="rect">
            <a:avLst/>
          </a:prstGeom>
        </p:spPr>
        <p:txBody>
          <a:bodyPr wrap="square">
            <a:spAutoFit/>
          </a:bodyPr>
          <a:lstStyle/>
          <a:p>
            <a:pPr algn="ctr"/>
            <a:r>
              <a:rPr lang="en-US" sz="1600" b="1" i="1" dirty="0">
                <a:latin typeface="Palatino Linotype" pitchFamily="18" charset="0"/>
                <a:cs typeface="Lucida Sans Unicode" pitchFamily="34" charset="0"/>
              </a:rPr>
              <a:t>Mission Australia: Advancing the Alliance </a:t>
            </a:r>
            <a:endParaRPr lang="en-JM" sz="1600" dirty="0">
              <a:latin typeface="Palatino Linotype" pitchFamily="18" charset="0"/>
            </a:endParaRPr>
          </a:p>
        </p:txBody>
      </p:sp>
    </p:spTree>
    <p:extLst>
      <p:ext uri="{BB962C8B-B14F-4D97-AF65-F5344CB8AC3E}">
        <p14:creationId xmlns:p14="http://schemas.microsoft.com/office/powerpoint/2010/main" val="1736315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sp>
        <p:nvSpPr>
          <p:cNvPr id="6" name="Title 4"/>
          <p:cNvSpPr>
            <a:spLocks noGrp="1"/>
          </p:cNvSpPr>
          <p:nvPr>
            <p:ph type="title"/>
          </p:nvPr>
        </p:nvSpPr>
        <p:spPr>
          <a:xfrm>
            <a:off x="990600" y="314325"/>
            <a:ext cx="8229600" cy="1143000"/>
          </a:xfrm>
        </p:spPr>
        <p:txBody>
          <a:bodyPr/>
          <a:lstStyle/>
          <a:p>
            <a:r>
              <a:rPr lang="en-US" b="1" i="1" dirty="0">
                <a:solidFill>
                  <a:srgbClr val="002060"/>
                </a:solidFill>
                <a:latin typeface="Times New Roman" panose="02020603050405020304" pitchFamily="18" charset="0"/>
                <a:cs typeface="Times New Roman" panose="02020603050405020304" pitchFamily="18" charset="0"/>
              </a:rPr>
              <a:t>337th Air Support Flight </a:t>
            </a:r>
            <a:endParaRPr lang="en-JM" b="1" i="1"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4"/>
          <p:cNvSpPr>
            <a:spLocks noGrp="1"/>
          </p:cNvSpPr>
          <p:nvPr>
            <p:ph idx="1"/>
          </p:nvPr>
        </p:nvSpPr>
        <p:spPr>
          <a:xfrm>
            <a:off x="371476" y="1447800"/>
            <a:ext cx="8229600" cy="4525963"/>
          </a:xfrm>
          <a:prstGeom prst="rect">
            <a:avLst/>
          </a:prstGeom>
        </p:spPr>
        <p:txBody>
          <a:bodyPr wrap="square">
            <a:spAutoFit/>
          </a:bodyPr>
          <a:lstStyle/>
          <a:p>
            <a:pPr marL="0" indent="0" algn="ctr">
              <a:buNone/>
            </a:pPr>
            <a:r>
              <a:rPr lang="en-US" sz="1800" b="1" i="1" dirty="0">
                <a:latin typeface="Palatino Linotype" pitchFamily="18" charset="0"/>
                <a:cs typeface="Lucida Sans Unicode" pitchFamily="34" charset="0"/>
              </a:rPr>
              <a:t>Mission Australia: Advancing the Alliance </a:t>
            </a:r>
            <a:endParaRPr lang="en-JM" sz="1800" dirty="0">
              <a:latin typeface="Palatino Linotype" pitchFamily="18" charset="0"/>
            </a:endParaRPr>
          </a:p>
        </p:txBody>
      </p:sp>
      <p:cxnSp>
        <p:nvCxnSpPr>
          <p:cNvPr id="8" name="Straight Connector 7"/>
          <p:cNvCxnSpPr/>
          <p:nvPr/>
        </p:nvCxnSpPr>
        <p:spPr>
          <a:xfrm>
            <a:off x="180976"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pic>
        <p:nvPicPr>
          <p:cNvPr id="10"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 y="2209800"/>
            <a:ext cx="2971800" cy="3200399"/>
          </a:xfrm>
          <a:prstGeom prst="rect">
            <a:avLst/>
          </a:prstGeom>
        </p:spPr>
      </p:pic>
      <p:sp>
        <p:nvSpPr>
          <p:cNvPr id="11" name="Rectangle 10"/>
          <p:cNvSpPr/>
          <p:nvPr/>
        </p:nvSpPr>
        <p:spPr>
          <a:xfrm>
            <a:off x="3803909" y="3124200"/>
            <a:ext cx="4572000" cy="954107"/>
          </a:xfrm>
          <a:prstGeom prst="rect">
            <a:avLst/>
          </a:prstGeom>
        </p:spPr>
        <p:txBody>
          <a:bodyPr>
            <a:spAutoFit/>
          </a:bodyPr>
          <a:lstStyle/>
          <a:p>
            <a:pPr algn="r"/>
            <a:r>
              <a:rPr lang="en-JM" sz="2800" b="1" dirty="0">
                <a:solidFill>
                  <a:srgbClr val="170BB5"/>
                </a:solidFill>
                <a:latin typeface="Times New Roman" panose="02020603050405020304" pitchFamily="18" charset="0"/>
                <a:cs typeface="Times New Roman" panose="02020603050405020304" pitchFamily="18" charset="0"/>
              </a:rPr>
              <a:t>Financial Management</a:t>
            </a:r>
            <a:endParaRPr lang="en-JM" sz="2800" dirty="0">
              <a:solidFill>
                <a:srgbClr val="170BB5"/>
              </a:solidFill>
              <a:latin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JM" sz="2800" b="1" i="0" u="none" strike="noStrike" kern="1200" cap="none" spc="0" normalizeH="0" baseline="0" noProof="0" dirty="0">
                <a:ln>
                  <a:noFill/>
                </a:ln>
                <a:solidFill>
                  <a:srgbClr val="170BB5"/>
                </a:solidFill>
                <a:effectLst/>
                <a:uLnTx/>
                <a:uFillTx/>
                <a:latin typeface="Times New Roman" panose="02020603050405020304" pitchFamily="18" charset="0"/>
                <a:ea typeface="+mn-ea"/>
                <a:cs typeface="Times New Roman" panose="02020603050405020304" pitchFamily="18" charset="0"/>
              </a:rPr>
              <a:t>(337 ASUF/FM)</a:t>
            </a:r>
            <a:endParaRPr lang="en-J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97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cxnSp>
        <p:nvCxnSpPr>
          <p:cNvPr id="8" name="Straight Connector 7"/>
          <p:cNvCxnSpPr/>
          <p:nvPr/>
        </p:nvCxnSpPr>
        <p:spPr>
          <a:xfrm>
            <a:off x="180976"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12" name="Title 11"/>
          <p:cNvSpPr txBox="1">
            <a:spLocks noGrp="1"/>
          </p:cNvSpPr>
          <p:nvPr>
            <p:ph type="title"/>
          </p:nvPr>
        </p:nvSpPr>
        <p:spPr>
          <a:xfrm>
            <a:off x="514351" y="0"/>
            <a:ext cx="8229600" cy="1477328"/>
          </a:xfrm>
          <a:prstGeom prst="rect">
            <a:avLst/>
          </a:prstGeom>
          <a:noFill/>
        </p:spPr>
        <p:txBody>
          <a:bodyPr wrap="square" rtlCol="0">
            <a:spAutoFit/>
          </a:bodyPr>
          <a:lstStyle/>
          <a:p>
            <a:pPr algn="r"/>
            <a:r>
              <a:rPr lang="en-US" sz="4500" b="1" dirty="0">
                <a:solidFill>
                  <a:srgbClr val="002060"/>
                </a:solidFill>
                <a:latin typeface="Times New Roman" panose="02020603050405020304" pitchFamily="18" charset="0"/>
                <a:cs typeface="Times New Roman" panose="02020603050405020304" pitchFamily="18" charset="0"/>
              </a:rPr>
              <a:t>Financial Management</a:t>
            </a:r>
            <a:br>
              <a:rPr lang="en-US" sz="4500" b="1" dirty="0">
                <a:solidFill>
                  <a:srgbClr val="002060"/>
                </a:solidFill>
                <a:latin typeface="Times New Roman" panose="02020603050405020304" pitchFamily="18" charset="0"/>
                <a:cs typeface="Times New Roman" panose="02020603050405020304" pitchFamily="18" charset="0"/>
              </a:rPr>
            </a:br>
            <a:r>
              <a:rPr lang="en-US" sz="4500" b="1" dirty="0">
                <a:solidFill>
                  <a:srgbClr val="002060"/>
                </a:solidFill>
                <a:latin typeface="Times New Roman" panose="02020603050405020304" pitchFamily="18" charset="0"/>
                <a:cs typeface="Times New Roman" panose="02020603050405020304" pitchFamily="18" charset="0"/>
              </a:rPr>
              <a:t>Introduction  </a:t>
            </a:r>
            <a:endParaRPr lang="en-JM" sz="4500" b="1" dirty="0">
              <a:solidFill>
                <a:srgbClr val="00206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76225" y="1398687"/>
            <a:ext cx="8486776" cy="5047536"/>
          </a:xfrm>
          <a:prstGeom prst="rect">
            <a:avLst/>
          </a:prstGeom>
        </p:spPr>
        <p:txBody>
          <a:bodyPr wrap="square">
            <a:spAutoFit/>
          </a:bodyPr>
          <a:lstStyle/>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Fuel Tax Rebate Program - Motorpass</a:t>
            </a:r>
            <a:endParaRPr lang="en-US" sz="1600" b="1"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SOFA Only</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Goods and Services Tax (GST) paid on fuel purchases for personal vehicles. </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To apply, an Australian bank account is required. </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Reimbursement for fuel purchases only </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Deducted from Australian bank account/Reimbursed to your US bank account.</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u="sng" dirty="0">
                <a:latin typeface="Times New Roman" panose="02020603050405020304" pitchFamily="18" charset="0"/>
                <a:cs typeface="Times New Roman" panose="02020603050405020304" pitchFamily="18" charset="0"/>
                <a:hlinkClick r:id="rId5"/>
              </a:rPr>
              <a:t>Motorpass Application</a:t>
            </a:r>
            <a:endParaRPr lang="en-US" u="sng" dirty="0">
              <a:latin typeface="Times New Roman" panose="02020603050405020304" pitchFamily="18" charset="0"/>
              <a:cs typeface="Times New Roman" panose="02020603050405020304" pitchFamily="18" charset="0"/>
            </a:endParaRPr>
          </a:p>
          <a:p>
            <a:pPr lvl="1" fontAlgn="base"/>
            <a:endParaRPr lang="en-US" sz="16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Non-DoD School Program (NDSP)</a:t>
            </a:r>
            <a:endParaRPr lang="en-US" sz="1600" b="1"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Liaise with family and NDSP team</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NDSP Orientation Guide: </a:t>
            </a:r>
            <a:r>
              <a:rPr lang="en-US" u="sng" dirty="0">
                <a:latin typeface="Times New Roman" panose="02020603050405020304" pitchFamily="18" charset="0"/>
                <a:cs typeface="Times New Roman" panose="02020603050405020304" pitchFamily="18" charset="0"/>
                <a:hlinkClick r:id="rId6"/>
              </a:rPr>
              <a:t>https://content.dodea.edu/teach_learn/partnership/ndsp/ndsp_orientation/index.html</a:t>
            </a:r>
            <a:r>
              <a:rPr lang="en-US"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February and run through mid-December.  There are 4 terms in a school year with 2 week breaks in between terms.  Summer break typically runs from mid-December through January.</a:t>
            </a:r>
            <a:endParaRPr lang="en-US" sz="1600" dirty="0">
              <a:latin typeface="Times New Roman" panose="02020603050405020304" pitchFamily="18" charset="0"/>
              <a:cs typeface="Times New Roman" panose="02020603050405020304" pitchFamily="18" charset="0"/>
            </a:endParaRPr>
          </a:p>
          <a:p>
            <a:br>
              <a:rPr lang="en-US" dirty="0">
                <a:latin typeface="Times New Roman" panose="02020603050405020304" pitchFamily="18" charset="0"/>
                <a:cs typeface="Times New Roman" panose="02020603050405020304" pitchFamily="18" charset="0"/>
              </a:rPr>
            </a:br>
            <a:endParaRPr lang="en-JM" dirty="0">
              <a:latin typeface="Times New Roman" panose="02020603050405020304" pitchFamily="18" charset="0"/>
              <a:cs typeface="Times New Roman" panose="02020603050405020304" pitchFamily="18" charset="0"/>
            </a:endParaRPr>
          </a:p>
        </p:txBody>
      </p:sp>
      <p:sp>
        <p:nvSpPr>
          <p:cNvPr id="14" name="Rectangle 13"/>
          <p:cNvSpPr/>
          <p:nvPr/>
        </p:nvSpPr>
        <p:spPr>
          <a:xfrm>
            <a:off x="1194726" y="6115368"/>
            <a:ext cx="6172200" cy="338554"/>
          </a:xfrm>
          <a:prstGeom prst="rect">
            <a:avLst/>
          </a:prstGeom>
        </p:spPr>
        <p:txBody>
          <a:bodyPr wrap="square">
            <a:spAutoFit/>
          </a:bodyPr>
          <a:lstStyle/>
          <a:p>
            <a:pPr algn="ctr"/>
            <a:r>
              <a:rPr lang="en-US" sz="1600" b="1" i="1" dirty="0">
                <a:latin typeface="Palatino Linotype" pitchFamily="18" charset="0"/>
                <a:cs typeface="Lucida Sans Unicode" pitchFamily="34" charset="0"/>
              </a:rPr>
              <a:t>Mission Australia: Advancing the Alliance </a:t>
            </a:r>
            <a:endParaRPr lang="en-JM" sz="1600" dirty="0">
              <a:latin typeface="Palatino Linotype" pitchFamily="18" charset="0"/>
            </a:endParaRPr>
          </a:p>
        </p:txBody>
      </p:sp>
    </p:spTree>
    <p:extLst>
      <p:ext uri="{BB962C8B-B14F-4D97-AF65-F5344CB8AC3E}">
        <p14:creationId xmlns:p14="http://schemas.microsoft.com/office/powerpoint/2010/main" val="95947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526"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 y="0"/>
            <a:ext cx="990599" cy="985694"/>
          </a:xfrm>
          <a:prstGeom prst="rect">
            <a:avLst/>
          </a:prstGeom>
        </p:spPr>
      </p:pic>
      <p:cxnSp>
        <p:nvCxnSpPr>
          <p:cNvPr id="8" name="Straight Connector 7"/>
          <p:cNvCxnSpPr/>
          <p:nvPr/>
        </p:nvCxnSpPr>
        <p:spPr>
          <a:xfrm>
            <a:off x="228600"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1981200"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
        <p:nvSpPr>
          <p:cNvPr id="13" name="Title 11"/>
          <p:cNvSpPr txBox="1">
            <a:spLocks noGrp="1"/>
          </p:cNvSpPr>
          <p:nvPr>
            <p:ph type="title"/>
          </p:nvPr>
        </p:nvSpPr>
        <p:spPr>
          <a:xfrm>
            <a:off x="762000" y="487475"/>
            <a:ext cx="8229600" cy="707886"/>
          </a:xfrm>
          <a:prstGeom prst="rect">
            <a:avLst/>
          </a:prstGeom>
          <a:noFill/>
        </p:spPr>
        <p:txBody>
          <a:bodyPr wrap="square" rtlCol="0">
            <a:spAutoFit/>
          </a:bodyPr>
          <a:lstStyle/>
          <a:p>
            <a:pPr algn="r"/>
            <a:r>
              <a:rPr lang="en-US" sz="4000" b="1" dirty="0">
                <a:solidFill>
                  <a:srgbClr val="002060"/>
                </a:solidFill>
                <a:latin typeface="Times New Roman" panose="02020603050405020304" pitchFamily="18" charset="0"/>
                <a:cs typeface="Times New Roman" panose="02020603050405020304" pitchFamily="18" charset="0"/>
              </a:rPr>
              <a:t>Overseas Housing Allowance </a:t>
            </a:r>
            <a:endParaRPr lang="en-JM" sz="4000" b="1" dirty="0">
              <a:solidFill>
                <a:srgbClr val="00206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47650" y="1600200"/>
            <a:ext cx="8543926" cy="3354765"/>
          </a:xfrm>
          <a:prstGeom prst="rect">
            <a:avLst/>
          </a:prstGeom>
        </p:spPr>
        <p:txBody>
          <a:bodyPr wrap="square">
            <a:spAutoFit/>
          </a:bodyPr>
          <a:lstStyle/>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For rates and allowances: </a:t>
            </a:r>
            <a:r>
              <a:rPr lang="en-US" u="sng" dirty="0">
                <a:latin typeface="Times New Roman" panose="02020603050405020304" pitchFamily="18" charset="0"/>
                <a:cs typeface="Times New Roman" panose="02020603050405020304" pitchFamily="18" charset="0"/>
                <a:hlinkClick r:id="rId5"/>
              </a:rPr>
              <a:t>https://www.defensetravel.dod.mil/site/ohaCalc.cfm</a:t>
            </a:r>
            <a:endParaRPr lang="en-US" u="sng"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Rental Allowance</a:t>
            </a:r>
            <a:endParaRPr lang="en-US" sz="1600" b="1"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Monthly rate designed to offset rental expenses at overseas locations</a:t>
            </a:r>
          </a:p>
          <a:p>
            <a:pPr lvl="1" fontAlgn="base"/>
            <a:endParaRPr lang="en-US" sz="16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Utility and Recurring Maintenance Allowance </a:t>
            </a:r>
            <a:endParaRPr lang="en-US" sz="1600" b="1"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Paid monthly to help offset expenses for members who pay utilities</a:t>
            </a:r>
          </a:p>
          <a:p>
            <a:pPr lvl="1" fontAlgn="base"/>
            <a:endParaRPr lang="en-US" sz="16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Move-in Housing Allowance (MIHA)</a:t>
            </a:r>
            <a:endParaRPr lang="en-US" sz="1600" b="1"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One time payment to offset average move-in expenses</a:t>
            </a:r>
            <a:endParaRPr lang="en-US" sz="1600" dirty="0">
              <a:latin typeface="Times New Roman" panose="02020603050405020304" pitchFamily="18" charset="0"/>
              <a:cs typeface="Times New Roman" panose="02020603050405020304" pitchFamily="18" charset="0"/>
            </a:endParaRPr>
          </a:p>
          <a:p>
            <a:br>
              <a:rPr lang="en-US" dirty="0">
                <a:latin typeface="Times New Roman" panose="02020603050405020304" pitchFamily="18" charset="0"/>
                <a:cs typeface="Times New Roman" panose="02020603050405020304" pitchFamily="18" charset="0"/>
              </a:rPr>
            </a:br>
            <a:endParaRPr lang="en-JM"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5075" y="3810000"/>
            <a:ext cx="2676525" cy="2182319"/>
          </a:xfrm>
          <a:prstGeom prst="rect">
            <a:avLst/>
          </a:prstGeom>
        </p:spPr>
      </p:pic>
    </p:spTree>
    <p:extLst>
      <p:ext uri="{BB962C8B-B14F-4D97-AF65-F5344CB8AC3E}">
        <p14:creationId xmlns:p14="http://schemas.microsoft.com/office/powerpoint/2010/main" val="95947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174"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 y="0"/>
            <a:ext cx="990599" cy="985694"/>
          </a:xfrm>
          <a:prstGeom prst="rect">
            <a:avLst/>
          </a:prstGeom>
        </p:spPr>
      </p:pic>
      <p:cxnSp>
        <p:nvCxnSpPr>
          <p:cNvPr id="8" name="Straight Connector 7"/>
          <p:cNvCxnSpPr/>
          <p:nvPr/>
        </p:nvCxnSpPr>
        <p:spPr>
          <a:xfrm>
            <a:off x="228600"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1981200"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
        <p:nvSpPr>
          <p:cNvPr id="13" name="Title 11"/>
          <p:cNvSpPr txBox="1">
            <a:spLocks noGrp="1"/>
          </p:cNvSpPr>
          <p:nvPr>
            <p:ph type="title"/>
          </p:nvPr>
        </p:nvSpPr>
        <p:spPr>
          <a:xfrm>
            <a:off x="762000" y="487475"/>
            <a:ext cx="8229600" cy="707886"/>
          </a:xfrm>
          <a:prstGeom prst="rect">
            <a:avLst/>
          </a:prstGeom>
          <a:noFill/>
        </p:spPr>
        <p:txBody>
          <a:bodyPr wrap="square" rtlCol="0">
            <a:spAutoFit/>
          </a:bodyPr>
          <a:lstStyle/>
          <a:p>
            <a:pPr algn="r"/>
            <a:r>
              <a:rPr lang="en-US" sz="4000" b="1" dirty="0">
                <a:solidFill>
                  <a:srgbClr val="002060"/>
                </a:solidFill>
                <a:latin typeface="Times New Roman" panose="02020603050405020304" pitchFamily="18" charset="0"/>
                <a:cs typeface="Times New Roman" panose="02020603050405020304" pitchFamily="18" charset="0"/>
              </a:rPr>
              <a:t>Temporary Lodging Allowance </a:t>
            </a:r>
            <a:endParaRPr lang="en-JM" sz="40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7174" y="1473800"/>
            <a:ext cx="8705850" cy="4431983"/>
          </a:xfrm>
          <a:prstGeom prst="rect">
            <a:avLst/>
          </a:prstGeom>
        </p:spPr>
        <p:txBody>
          <a:bodyPr wrap="square">
            <a:spAutoFit/>
          </a:bodyPr>
          <a:lstStyle/>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TLA* rates and calculators can be found on the DTMO website: </a:t>
            </a:r>
            <a:r>
              <a:rPr lang="en-US" u="sng" dirty="0">
                <a:latin typeface="Times New Roman" panose="02020603050405020304" pitchFamily="18" charset="0"/>
                <a:cs typeface="Times New Roman" panose="02020603050405020304" pitchFamily="18" charset="0"/>
                <a:hlinkClick r:id="rId5"/>
              </a:rPr>
              <a:t>https://www.defensetravel.dod.mil/index.cfm</a:t>
            </a:r>
            <a:r>
              <a:rPr lang="en-US" dirty="0">
                <a:latin typeface="Times New Roman" panose="02020603050405020304" pitchFamily="18" charset="0"/>
                <a:cs typeface="Times New Roman" panose="02020603050405020304" pitchFamily="18" charset="0"/>
              </a:rPr>
              <a:t> </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Every two weeks </a:t>
            </a:r>
            <a:r>
              <a:rPr lang="en-US" dirty="0">
                <a:latin typeface="Times New Roman" panose="02020603050405020304" pitchFamily="18" charset="0"/>
                <a:cs typeface="Times New Roman" panose="02020603050405020304" pitchFamily="18" charset="0"/>
              </a:rPr>
              <a:t>provide your itemized/$0 balance lodging receipt to the 337</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ASUF/FM at </a:t>
            </a:r>
            <a:r>
              <a:rPr lang="en-US" u="sng" dirty="0">
                <a:latin typeface="Times New Roman" panose="02020603050405020304" pitchFamily="18" charset="0"/>
                <a:cs typeface="Times New Roman" panose="02020603050405020304" pitchFamily="18" charset="0"/>
                <a:hlinkClick r:id="rId6"/>
              </a:rPr>
              <a:t>337asuf.fm.finance@us.af.mil</a:t>
            </a:r>
            <a:r>
              <a:rPr lang="en-US" u="sn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Air Force: Please </a:t>
            </a:r>
            <a:r>
              <a:rPr lang="en-US" b="1" dirty="0">
                <a:latin typeface="Times New Roman" panose="02020603050405020304" pitchFamily="18" charset="0"/>
                <a:cs typeface="Times New Roman" panose="02020603050405020304" pitchFamily="18" charset="0"/>
              </a:rPr>
              <a:t>submit your lodging receipt to the 337</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we will process your TLA and forward to your respective finance office.</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Other services: </a:t>
            </a:r>
            <a:r>
              <a:rPr lang="en-US" b="1" dirty="0">
                <a:latin typeface="Times New Roman" panose="02020603050405020304" pitchFamily="18" charset="0"/>
                <a:cs typeface="Times New Roman" panose="02020603050405020304" pitchFamily="18" charset="0"/>
              </a:rPr>
              <a:t>We will generate a TLA approval letter as the housing office</a:t>
            </a:r>
            <a:r>
              <a:rPr lang="en-US" dirty="0">
                <a:latin typeface="Times New Roman" panose="02020603050405020304" pitchFamily="18" charset="0"/>
                <a:cs typeface="Times New Roman" panose="02020603050405020304" pitchFamily="18" charset="0"/>
              </a:rPr>
              <a:t>. This letter is required by your admin team to process your TLA reimbursement.</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TLA</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stops the day your HHGs are delivered</a:t>
            </a:r>
            <a:r>
              <a:rPr lang="en-US" dirty="0">
                <a:latin typeface="Times New Roman" panose="02020603050405020304" pitchFamily="18" charset="0"/>
                <a:cs typeface="Times New Roman" panose="02020603050405020304" pitchFamily="18" charset="0"/>
              </a:rPr>
              <a:t>. </a:t>
            </a:r>
          </a:p>
          <a:p>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a:p>
            <a:r>
              <a:rPr lang="en-US" sz="1600" dirty="0">
                <a:solidFill>
                  <a:srgbClr val="FF0000"/>
                </a:solidFill>
                <a:latin typeface="Times New Roman" panose="02020603050405020304" pitchFamily="18" charset="0"/>
                <a:cs typeface="Times New Roman" panose="02020603050405020304" pitchFamily="18" charset="0"/>
              </a:rPr>
              <a:t>*</a:t>
            </a:r>
            <a:r>
              <a:rPr lang="en-US" sz="1600" b="1" dirty="0">
                <a:solidFill>
                  <a:srgbClr val="FF0000"/>
                </a:solidFill>
                <a:latin typeface="Times New Roman" panose="02020603050405020304" pitchFamily="18" charset="0"/>
                <a:cs typeface="Times New Roman" panose="02020603050405020304" pitchFamily="18" charset="0"/>
              </a:rPr>
              <a:t>NOTE</a:t>
            </a:r>
            <a:r>
              <a:rPr lang="en-US" sz="1600" dirty="0">
                <a:solidFill>
                  <a:srgbClr val="FF0000"/>
                </a:solidFill>
                <a:latin typeface="Times New Roman" panose="02020603050405020304" pitchFamily="18" charset="0"/>
                <a:cs typeface="Times New Roman" panose="02020603050405020304" pitchFamily="18" charset="0"/>
              </a:rPr>
              <a:t>: Unaccompanied members receive 65% of the local M&amp;IE rate, 100% of the lodging rate.**</a:t>
            </a:r>
            <a:endParaRPr lang="en-J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352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174"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 y="0"/>
            <a:ext cx="990599" cy="985694"/>
          </a:xfrm>
          <a:prstGeom prst="rect">
            <a:avLst/>
          </a:prstGeom>
        </p:spPr>
      </p:pic>
      <p:cxnSp>
        <p:nvCxnSpPr>
          <p:cNvPr id="8" name="Straight Connector 7"/>
          <p:cNvCxnSpPr/>
          <p:nvPr/>
        </p:nvCxnSpPr>
        <p:spPr>
          <a:xfrm>
            <a:off x="228600"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1981200"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
        <p:nvSpPr>
          <p:cNvPr id="13" name="Title 11"/>
          <p:cNvSpPr txBox="1">
            <a:spLocks noGrp="1"/>
          </p:cNvSpPr>
          <p:nvPr>
            <p:ph type="title"/>
          </p:nvPr>
        </p:nvSpPr>
        <p:spPr>
          <a:xfrm>
            <a:off x="762000" y="449003"/>
            <a:ext cx="8229600" cy="784830"/>
          </a:xfrm>
          <a:prstGeom prst="rect">
            <a:avLst/>
          </a:prstGeom>
          <a:noFill/>
        </p:spPr>
        <p:txBody>
          <a:bodyPr wrap="square" rtlCol="0">
            <a:spAutoFit/>
          </a:bodyPr>
          <a:lstStyle/>
          <a:p>
            <a:pPr algn="r"/>
            <a:r>
              <a:rPr lang="en-US" b="1" dirty="0">
                <a:solidFill>
                  <a:srgbClr val="002060"/>
                </a:solidFill>
                <a:latin typeface="Times New Roman" panose="02020603050405020304" pitchFamily="18" charset="0"/>
                <a:cs typeface="Times New Roman" panose="02020603050405020304" pitchFamily="18" charset="0"/>
              </a:rPr>
              <a:t>Cost Of Living Allowance </a:t>
            </a:r>
            <a:endParaRPr lang="en-JM"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8488" y="1676400"/>
            <a:ext cx="7858126" cy="2862322"/>
          </a:xfrm>
          <a:prstGeom prst="rect">
            <a:avLst/>
          </a:prstGeom>
        </p:spPr>
        <p:txBody>
          <a:bodyPr wrap="square">
            <a:spAutoFit/>
          </a:bodyPr>
          <a:lstStyle/>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The Overseas Cost of Living Allowance (COLA) is a non-taxable supplemental pay allowance, designed to offset overseas prices</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Based on duty location listed on your orders</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COLA will fluctuate based on the exchange rate and can increase or decrease from pay period to pay period.</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COLA rates and calculators can be found on the DTMO website: </a:t>
            </a:r>
            <a:r>
              <a:rPr lang="en-US" u="sng" dirty="0">
                <a:latin typeface="Times New Roman" panose="02020603050405020304" pitchFamily="18" charset="0"/>
                <a:cs typeface="Times New Roman" panose="02020603050405020304" pitchFamily="18" charset="0"/>
                <a:hlinkClick r:id="rId5"/>
              </a:rPr>
              <a:t>https://www.defensetravel.dod.mil/index.cfm</a:t>
            </a:r>
            <a:r>
              <a:rPr lang="en-US" dirty="0">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rotWithShape="1">
          <a:blip r:embed="rId6" cstate="print">
            <a:clrChange>
              <a:clrFrom>
                <a:srgbClr val="EEEEEE"/>
              </a:clrFrom>
              <a:clrTo>
                <a:srgbClr val="EEEEEE">
                  <a:alpha val="0"/>
                </a:srgbClr>
              </a:clrTo>
            </a:clrChange>
            <a:extLst>
              <a:ext uri="{28A0092B-C50C-407E-A947-70E740481C1C}">
                <a14:useLocalDpi xmlns:a14="http://schemas.microsoft.com/office/drawing/2010/main" val="0"/>
              </a:ext>
            </a:extLst>
          </a:blip>
          <a:srcRect l="21215" t="7610" r="22222" b="3932"/>
          <a:stretch/>
        </p:blipFill>
        <p:spPr>
          <a:xfrm>
            <a:off x="6894895" y="4191000"/>
            <a:ext cx="1884495" cy="1842017"/>
          </a:xfrm>
          <a:prstGeom prst="rect">
            <a:avLst/>
          </a:prstGeom>
        </p:spPr>
      </p:pic>
    </p:spTree>
    <p:extLst>
      <p:ext uri="{BB962C8B-B14F-4D97-AF65-F5344CB8AC3E}">
        <p14:creationId xmlns:p14="http://schemas.microsoft.com/office/powerpoint/2010/main" val="291668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174"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 y="0"/>
            <a:ext cx="990599" cy="985694"/>
          </a:xfrm>
          <a:prstGeom prst="rect">
            <a:avLst/>
          </a:prstGeom>
        </p:spPr>
      </p:pic>
      <p:cxnSp>
        <p:nvCxnSpPr>
          <p:cNvPr id="8" name="Straight Connector 7"/>
          <p:cNvCxnSpPr/>
          <p:nvPr/>
        </p:nvCxnSpPr>
        <p:spPr>
          <a:xfrm>
            <a:off x="228600"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1981200"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
        <p:nvSpPr>
          <p:cNvPr id="13" name="Title 11"/>
          <p:cNvSpPr txBox="1">
            <a:spLocks noGrp="1"/>
          </p:cNvSpPr>
          <p:nvPr>
            <p:ph type="title"/>
          </p:nvPr>
        </p:nvSpPr>
        <p:spPr>
          <a:xfrm>
            <a:off x="762000" y="449003"/>
            <a:ext cx="8229600" cy="784830"/>
          </a:xfrm>
          <a:prstGeom prst="rect">
            <a:avLst/>
          </a:prstGeom>
          <a:noFill/>
        </p:spPr>
        <p:txBody>
          <a:bodyPr wrap="square" rtlCol="0">
            <a:spAutoFit/>
          </a:bodyPr>
          <a:lstStyle/>
          <a:p>
            <a:pPr algn="r"/>
            <a:r>
              <a:rPr lang="en-US" b="1" dirty="0">
                <a:solidFill>
                  <a:srgbClr val="002060"/>
                </a:solidFill>
                <a:latin typeface="Times New Roman" panose="02020603050405020304" pitchFamily="18" charset="0"/>
                <a:cs typeface="Times New Roman" panose="02020603050405020304" pitchFamily="18" charset="0"/>
              </a:rPr>
              <a:t>Contact Details </a:t>
            </a:r>
            <a:endParaRPr lang="en-JM" b="1" dirty="0">
              <a:solidFill>
                <a:srgbClr val="002060"/>
              </a:solidFill>
              <a:latin typeface="Times New Roman" panose="02020603050405020304" pitchFamily="18" charset="0"/>
              <a:cs typeface="Times New Roman" panose="02020603050405020304" pitchFamily="18" charset="0"/>
            </a:endParaRPr>
          </a:p>
        </p:txBody>
      </p:sp>
      <p:sp>
        <p:nvSpPr>
          <p:cNvPr id="14" name="Content Placeholder 2">
            <a:extLst>
              <a:ext uri="{FF2B5EF4-FFF2-40B4-BE49-F238E27FC236}">
                <a16:creationId xmlns:a16="http://schemas.microsoft.com/office/drawing/2014/main" id="{E75CE452-9ACF-25FD-2E06-3B6A24346CE5}"/>
              </a:ext>
            </a:extLst>
          </p:cNvPr>
          <p:cNvSpPr>
            <a:spLocks noGrp="1"/>
          </p:cNvSpPr>
          <p:nvPr>
            <p:ph idx="1"/>
          </p:nvPr>
        </p:nvSpPr>
        <p:spPr>
          <a:xfrm>
            <a:off x="228600" y="1555333"/>
            <a:ext cx="8562976" cy="2711865"/>
          </a:xfrm>
        </p:spPr>
        <p:txBody>
          <a:bodyPr>
            <a:normAutofit/>
          </a:bodyPr>
          <a:lstStyle/>
          <a:p>
            <a:pPr fontAlgn="base"/>
            <a:r>
              <a:rPr lang="en-US" sz="2400" b="1" dirty="0">
                <a:latin typeface="Times New Roman" panose="02020603050405020304" pitchFamily="18" charset="0"/>
                <a:cs typeface="Times New Roman" panose="02020603050405020304" pitchFamily="18" charset="0"/>
              </a:rPr>
              <a:t>Financial Management Org Box</a:t>
            </a:r>
          </a:p>
          <a:p>
            <a:pPr lvl="1" fontAlgn="base"/>
            <a:r>
              <a:rPr lang="en-US" sz="2400" u="sng" dirty="0">
                <a:latin typeface="Times New Roman" panose="02020603050405020304" pitchFamily="18" charset="0"/>
                <a:cs typeface="Times New Roman" panose="02020603050405020304" pitchFamily="18" charset="0"/>
                <a:hlinkClick r:id="rId5"/>
              </a:rPr>
              <a:t>337asuf.fm.finance@us.af.mil</a:t>
            </a:r>
            <a:r>
              <a:rPr lang="en-US" sz="2400"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(Preferred)</a:t>
            </a:r>
          </a:p>
          <a:p>
            <a:pPr lvl="1" fontAlgn="base"/>
            <a:r>
              <a:rPr lang="en-US" sz="2400" dirty="0">
                <a:latin typeface="Times New Roman" panose="02020603050405020304" pitchFamily="18" charset="0"/>
                <a:cs typeface="Times New Roman" panose="02020603050405020304" pitchFamily="18" charset="0"/>
              </a:rPr>
              <a:t>Defense Switched Network (DSN): (315) 227-5680/5683</a:t>
            </a:r>
          </a:p>
          <a:p>
            <a:pPr lvl="1" fontAlgn="base"/>
            <a:r>
              <a:rPr lang="en-US" sz="2400" dirty="0">
                <a:latin typeface="Times New Roman" panose="02020603050405020304" pitchFamily="18" charset="0"/>
                <a:cs typeface="Times New Roman" panose="02020603050405020304" pitchFamily="18" charset="0"/>
              </a:rPr>
              <a:t>Commercial: +61 02-6214-5979/5827</a:t>
            </a:r>
          </a:p>
        </p:txBody>
      </p:sp>
    </p:spTree>
    <p:extLst>
      <p:ext uri="{BB962C8B-B14F-4D97-AF65-F5344CB8AC3E}">
        <p14:creationId xmlns:p14="http://schemas.microsoft.com/office/powerpoint/2010/main" val="2878248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sp>
        <p:nvSpPr>
          <p:cNvPr id="6" name="Title 4"/>
          <p:cNvSpPr>
            <a:spLocks noGrp="1"/>
          </p:cNvSpPr>
          <p:nvPr>
            <p:ph type="title"/>
          </p:nvPr>
        </p:nvSpPr>
        <p:spPr>
          <a:xfrm>
            <a:off x="990600" y="314325"/>
            <a:ext cx="8229600" cy="1143000"/>
          </a:xfrm>
        </p:spPr>
        <p:txBody>
          <a:bodyPr/>
          <a:lstStyle/>
          <a:p>
            <a:r>
              <a:rPr lang="en-US" b="1" i="1" dirty="0">
                <a:solidFill>
                  <a:srgbClr val="002060"/>
                </a:solidFill>
                <a:latin typeface="Times New Roman" panose="02020603050405020304" pitchFamily="18" charset="0"/>
                <a:cs typeface="Times New Roman" panose="02020603050405020304" pitchFamily="18" charset="0"/>
              </a:rPr>
              <a:t>337th Air Support Flight </a:t>
            </a:r>
            <a:endParaRPr lang="en-JM" b="1" i="1"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4"/>
          <p:cNvSpPr>
            <a:spLocks noGrp="1"/>
          </p:cNvSpPr>
          <p:nvPr>
            <p:ph idx="1"/>
          </p:nvPr>
        </p:nvSpPr>
        <p:spPr>
          <a:xfrm>
            <a:off x="371476" y="1447800"/>
            <a:ext cx="8229600" cy="4525963"/>
          </a:xfrm>
          <a:prstGeom prst="rect">
            <a:avLst/>
          </a:prstGeom>
        </p:spPr>
        <p:txBody>
          <a:bodyPr wrap="square">
            <a:spAutoFit/>
          </a:bodyPr>
          <a:lstStyle/>
          <a:p>
            <a:pPr marL="0" indent="0" algn="ctr">
              <a:buNone/>
            </a:pPr>
            <a:r>
              <a:rPr lang="en-US" sz="1800" b="1" i="1" dirty="0">
                <a:latin typeface="Palatino Linotype" pitchFamily="18" charset="0"/>
                <a:cs typeface="Lucida Sans Unicode" pitchFamily="34" charset="0"/>
              </a:rPr>
              <a:t>Mission Australia: Advancing the Alliance </a:t>
            </a:r>
            <a:endParaRPr lang="en-JM" sz="1800" dirty="0">
              <a:latin typeface="Palatino Linotype" pitchFamily="18" charset="0"/>
            </a:endParaRPr>
          </a:p>
        </p:txBody>
      </p:sp>
      <p:cxnSp>
        <p:nvCxnSpPr>
          <p:cNvPr id="8" name="Straight Connector 7"/>
          <p:cNvCxnSpPr/>
          <p:nvPr/>
        </p:nvCxnSpPr>
        <p:spPr>
          <a:xfrm>
            <a:off x="180976"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pic>
        <p:nvPicPr>
          <p:cNvPr id="10"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 y="2209800"/>
            <a:ext cx="2971800" cy="3200399"/>
          </a:xfrm>
          <a:prstGeom prst="rect">
            <a:avLst/>
          </a:prstGeom>
        </p:spPr>
      </p:pic>
      <p:sp>
        <p:nvSpPr>
          <p:cNvPr id="2" name="Rectangle 1"/>
          <p:cNvSpPr/>
          <p:nvPr/>
        </p:nvSpPr>
        <p:spPr>
          <a:xfrm>
            <a:off x="5257800" y="4114800"/>
            <a:ext cx="2857498" cy="954107"/>
          </a:xfrm>
          <a:prstGeom prst="rect">
            <a:avLst/>
          </a:prstGeom>
        </p:spPr>
        <p:txBody>
          <a:bodyPr wrap="square">
            <a:spAutoFit/>
          </a:bodyPr>
          <a:lstStyle/>
          <a:p>
            <a:pPr algn="r"/>
            <a:r>
              <a:rPr lang="en-JM" sz="2800" b="1" dirty="0">
                <a:solidFill>
                  <a:srgbClr val="170BB5"/>
                </a:solidFill>
                <a:latin typeface="Times New Roman" panose="02020603050405020304" pitchFamily="18" charset="0"/>
                <a:cs typeface="Times New Roman" panose="02020603050405020304" pitchFamily="18" charset="0"/>
              </a:rPr>
              <a:t>Personnel</a:t>
            </a:r>
          </a:p>
          <a:p>
            <a:pPr algn="r"/>
            <a:r>
              <a:rPr lang="en-JM" sz="2800" b="1" dirty="0">
                <a:solidFill>
                  <a:srgbClr val="170BB5"/>
                </a:solidFill>
                <a:latin typeface="Times New Roman" panose="02020603050405020304" pitchFamily="18" charset="0"/>
                <a:cs typeface="Times New Roman" panose="02020603050405020304" pitchFamily="18" charset="0"/>
              </a:rPr>
              <a:t>(337 ASUF/DP)</a:t>
            </a:r>
            <a:endParaRPr lang="en-JM" sz="2800" dirty="0">
              <a:solidFill>
                <a:srgbClr val="170BB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746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526" y="276225"/>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4" y="0"/>
            <a:ext cx="990599" cy="985694"/>
          </a:xfrm>
          <a:prstGeom prst="rect">
            <a:avLst/>
          </a:prstGeom>
        </p:spPr>
      </p:pic>
      <p:cxnSp>
        <p:nvCxnSpPr>
          <p:cNvPr id="8" name="Straight Connector 7"/>
          <p:cNvCxnSpPr/>
          <p:nvPr/>
        </p:nvCxnSpPr>
        <p:spPr>
          <a:xfrm>
            <a:off x="228600"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1981200"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
        <p:nvSpPr>
          <p:cNvPr id="13" name="Title 11"/>
          <p:cNvSpPr txBox="1">
            <a:spLocks noGrp="1"/>
          </p:cNvSpPr>
          <p:nvPr>
            <p:ph type="title"/>
          </p:nvPr>
        </p:nvSpPr>
        <p:spPr>
          <a:xfrm>
            <a:off x="76200" y="270201"/>
            <a:ext cx="9144000" cy="954107"/>
          </a:xfrm>
          <a:prstGeom prst="rect">
            <a:avLst/>
          </a:prstGeom>
          <a:noFill/>
        </p:spPr>
        <p:txBody>
          <a:bodyPr wrap="square" rtlCol="0">
            <a:spAutoFit/>
          </a:bodyPr>
          <a:lstStyle/>
          <a:p>
            <a:pPr algn="r"/>
            <a:r>
              <a:rPr lang="en-US" sz="2800" b="1" i="1" dirty="0">
                <a:solidFill>
                  <a:srgbClr val="002060"/>
                </a:solidFill>
                <a:latin typeface="Times New Roman" panose="02020603050405020304" pitchFamily="18" charset="0"/>
                <a:cs typeface="Times New Roman" panose="02020603050405020304" pitchFamily="18" charset="0"/>
              </a:rPr>
              <a:t>Defense Enrollment Eligibility Reporting System</a:t>
            </a:r>
            <a:br>
              <a:rPr lang="en-US" sz="2800" b="1" i="1" dirty="0">
                <a:solidFill>
                  <a:srgbClr val="002060"/>
                </a:solidFill>
                <a:latin typeface="Times New Roman" panose="02020603050405020304" pitchFamily="18" charset="0"/>
                <a:cs typeface="Times New Roman" panose="02020603050405020304" pitchFamily="18" charset="0"/>
              </a:rPr>
            </a:br>
            <a:r>
              <a:rPr lang="en-US" sz="2800" b="1" i="1" dirty="0">
                <a:solidFill>
                  <a:srgbClr val="002060"/>
                </a:solidFill>
                <a:latin typeface="Times New Roman" panose="02020603050405020304" pitchFamily="18" charset="0"/>
                <a:cs typeface="Times New Roman" panose="02020603050405020304" pitchFamily="18" charset="0"/>
              </a:rPr>
              <a:t> (DEERS) </a:t>
            </a:r>
            <a:endParaRPr lang="en-JM" sz="2800" b="1" i="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 y="1371600"/>
            <a:ext cx="8763000" cy="3908762"/>
          </a:xfrm>
          <a:prstGeom prst="rect">
            <a:avLst/>
          </a:prstGeom>
        </p:spPr>
        <p:txBody>
          <a:bodyPr wrap="square">
            <a:spAutoFit/>
          </a:bodyPr>
          <a:lstStyle/>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Do you or your dependents need an ID card, or your DEERS record updated?</a:t>
            </a:r>
          </a:p>
          <a:p>
            <a:pPr fontAlgn="base"/>
            <a:endParaRPr lang="en-US" sz="16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337 ASUF DEERS hours of operations</a:t>
            </a:r>
            <a:endParaRPr lang="en-US" sz="1600" b="1"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Tuesday/Thursday 1000-1500 </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Appointments are required and blocked in 30-minute increments</a:t>
            </a:r>
          </a:p>
          <a:p>
            <a:pPr lvl="1" fontAlgn="base"/>
            <a:endParaRPr lang="en-US" sz="16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Marine Rotational Forces In Darwin DEERS facility hours of operations</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Located on </a:t>
            </a:r>
            <a:r>
              <a:rPr lang="en-US" dirty="0" err="1">
                <a:latin typeface="Times New Roman" panose="02020603050405020304" pitchFamily="18" charset="0"/>
                <a:cs typeface="Times New Roman" panose="02020603050405020304" pitchFamily="18" charset="0"/>
              </a:rPr>
              <a:t>Larrakeyah</a:t>
            </a:r>
            <a:r>
              <a:rPr lang="en-US" dirty="0">
                <a:latin typeface="Times New Roman" panose="02020603050405020304" pitchFamily="18" charset="0"/>
                <a:cs typeface="Times New Roman" panose="02020603050405020304" pitchFamily="18" charset="0"/>
              </a:rPr>
              <a:t> Australian Defence Base Building 6 </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Monday-Friday 0730-1200 and 1300-1600</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Commercial phone: +61 08 79711223</a:t>
            </a:r>
            <a:endParaRPr lang="en-US" sz="16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Dependent ID card renewals may be processed via mail per the guidance provided here:</a:t>
            </a:r>
            <a:endParaRPr lang="en-US" sz="1600" dirty="0">
              <a:latin typeface="Times New Roman" panose="02020603050405020304" pitchFamily="18" charset="0"/>
              <a:cs typeface="Times New Roman" panose="02020603050405020304" pitchFamily="18" charset="0"/>
            </a:endParaRPr>
          </a:p>
          <a:p>
            <a:pPr lvl="1" fontAlgn="base"/>
            <a:r>
              <a:rPr lang="en-US" u="sng" dirty="0">
                <a:latin typeface="Times New Roman" panose="02020603050405020304" pitchFamily="18" charset="0"/>
                <a:cs typeface="Times New Roman" panose="02020603050405020304" pitchFamily="18" charset="0"/>
                <a:hlinkClick r:id="rId5"/>
              </a:rPr>
              <a:t>https://www.yokota.af.mil/About-Us/Mission-Partners/337th-Air-Support-Flight/Finding-Your-Way/DEERS-ID-Cards/</a:t>
            </a:r>
            <a:r>
              <a:rPr lang="en-US" u="sng"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38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90626" y="158951"/>
            <a:ext cx="862674" cy="929033"/>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 y="-31028"/>
            <a:ext cx="990599" cy="985694"/>
          </a:xfrm>
          <a:prstGeom prst="rect">
            <a:avLst/>
          </a:prstGeom>
        </p:spPr>
      </p:pic>
      <p:cxnSp>
        <p:nvCxnSpPr>
          <p:cNvPr id="9" name="Straight Connector 8"/>
          <p:cNvCxnSpPr/>
          <p:nvPr/>
        </p:nvCxnSpPr>
        <p:spPr>
          <a:xfrm>
            <a:off x="203718" y="1143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3632718" y="192432"/>
            <a:ext cx="5181600" cy="923330"/>
          </a:xfrm>
          <a:prstGeom prst="rect">
            <a:avLst/>
          </a:prstGeom>
          <a:noFill/>
        </p:spPr>
        <p:txBody>
          <a:bodyPr wrap="square" rtlCol="0">
            <a:spAutoFit/>
          </a:bodyPr>
          <a:lstStyle/>
          <a:p>
            <a:pPr algn="r">
              <a:tabLst>
                <a:tab pos="574675" algn="l"/>
              </a:tabLst>
            </a:pPr>
            <a:r>
              <a:rPr lang="en-US" sz="4800" b="1" dirty="0">
                <a:solidFill>
                  <a:srgbClr val="002060"/>
                </a:solidFill>
                <a:latin typeface="Times New Roman" panose="02020603050405020304" pitchFamily="18" charset="0"/>
                <a:cs typeface="Times New Roman" panose="02020603050405020304" pitchFamily="18" charset="0"/>
              </a:rPr>
              <a:t>Agenda</a:t>
            </a:r>
            <a:r>
              <a:rPr lang="en-US" sz="5400" b="1" dirty="0">
                <a:solidFill>
                  <a:srgbClr val="002060"/>
                </a:solidFill>
                <a:latin typeface="Times New Roman" panose="02020603050405020304" pitchFamily="18" charset="0"/>
                <a:cs typeface="Times New Roman" panose="02020603050405020304" pitchFamily="18" charset="0"/>
              </a:rPr>
              <a:t> </a:t>
            </a:r>
            <a:endParaRPr lang="en-JM" sz="5400" b="1" dirty="0">
              <a:solidFill>
                <a:srgbClr val="00206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65507" y="1143000"/>
            <a:ext cx="8192219" cy="5578450"/>
          </a:xfrm>
          <a:prstGeom prst="rect">
            <a:avLst/>
          </a:prstGeom>
        </p:spPr>
        <p:txBody>
          <a:bodyPr wrap="square">
            <a:spAutoFit/>
          </a:bodyPr>
          <a:lstStyle/>
          <a:p>
            <a:pPr marL="171450" indent="-171450" fontAlgn="base">
              <a:buFont typeface="Wingdings" pitchFamily="2" charset="2"/>
              <a:buChar char="§"/>
            </a:pPr>
            <a:r>
              <a:rPr lang="en-US" sz="1150" b="1" dirty="0">
                <a:latin typeface="Times New Roman" panose="02020603050405020304" pitchFamily="18" charset="0"/>
                <a:cs typeface="Times New Roman" panose="02020603050405020304" pitchFamily="18" charset="0"/>
              </a:rPr>
              <a:t>337th Air Support Flight</a:t>
            </a: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5" action="ppaction://hlinksldjump"/>
              </a:rPr>
              <a:t>Office Hours &amp; Contacts</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6" action="ppaction://hlinksldjump"/>
              </a:rPr>
              <a:t>DoD Community</a:t>
            </a:r>
            <a:endParaRPr lang="en-US" sz="1150" dirty="0">
              <a:latin typeface="Times New Roman" panose="02020603050405020304" pitchFamily="18" charset="0"/>
              <a:cs typeface="Times New Roman" panose="02020603050405020304" pitchFamily="18" charset="0"/>
            </a:endParaRPr>
          </a:p>
          <a:p>
            <a:pPr marL="171450" indent="-171450" fontAlgn="base">
              <a:buFont typeface="Wingdings" pitchFamily="2" charset="2"/>
              <a:buChar char="§"/>
            </a:pPr>
            <a:r>
              <a:rPr lang="en-US" sz="1150" dirty="0">
                <a:latin typeface="Times New Roman" panose="02020603050405020304" pitchFamily="18" charset="0"/>
                <a:cs typeface="Times New Roman" panose="02020603050405020304" pitchFamily="18" charset="0"/>
                <a:hlinkClick r:id="rId7" action="ppaction://hlinksldjump"/>
              </a:rPr>
              <a:t>Legal</a:t>
            </a:r>
            <a:endParaRPr lang="en-US" sz="1150" dirty="0">
              <a:latin typeface="Times New Roman" panose="02020603050405020304" pitchFamily="18" charset="0"/>
              <a:cs typeface="Times New Roman" panose="02020603050405020304" pitchFamily="18" charset="0"/>
            </a:endParaRPr>
          </a:p>
          <a:p>
            <a:pPr marL="171450" indent="-171450" fontAlgn="base">
              <a:buFont typeface="Wingdings" pitchFamily="2" charset="2"/>
              <a:buChar char="§"/>
            </a:pP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8" action="ppaction://hlinksldjump"/>
              </a:rPr>
              <a:t>Status of Forces Agreement (SOFA) Briefing</a:t>
            </a:r>
            <a:endParaRPr lang="en-US" sz="1150" dirty="0">
              <a:latin typeface="Times New Roman" panose="02020603050405020304" pitchFamily="18" charset="0"/>
              <a:cs typeface="Times New Roman" panose="02020603050405020304" pitchFamily="18" charset="0"/>
            </a:endParaRPr>
          </a:p>
          <a:p>
            <a:pPr marL="171450" indent="-171450" fontAlgn="base">
              <a:buFont typeface="Wingdings" pitchFamily="2" charset="2"/>
              <a:buChar char="§"/>
            </a:pPr>
            <a:r>
              <a:rPr lang="en-US" sz="1150" dirty="0">
                <a:latin typeface="Times New Roman" panose="02020603050405020304" pitchFamily="18" charset="0"/>
                <a:cs typeface="Times New Roman" panose="02020603050405020304" pitchFamily="18" charset="0"/>
                <a:hlinkClick r:id="rId9" action="ppaction://hlinksldjump"/>
              </a:rPr>
              <a:t>Traffic Management Office (TMO)</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10" action="ppaction://hlinksldjump"/>
              </a:rPr>
              <a:t>Inbound Shipments of Household Goods</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11" action="ppaction://hlinksldjump"/>
              </a:rPr>
              <a:t>Customs</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12" action="ppaction://hlinksldjump"/>
              </a:rPr>
              <a:t>Additional TMO Information</a:t>
            </a:r>
            <a:endParaRPr lang="en-US" sz="1150" dirty="0">
              <a:latin typeface="Times New Roman" panose="02020603050405020304" pitchFamily="18" charset="0"/>
              <a:cs typeface="Times New Roman" panose="02020603050405020304" pitchFamily="18" charset="0"/>
            </a:endParaRPr>
          </a:p>
          <a:p>
            <a:pPr marL="171450" indent="-171450" fontAlgn="base">
              <a:buFont typeface="Wingdings" pitchFamily="2" charset="2"/>
              <a:buChar char="§"/>
            </a:pPr>
            <a:r>
              <a:rPr lang="en-US" sz="1150" dirty="0">
                <a:latin typeface="Times New Roman" panose="02020603050405020304" pitchFamily="18" charset="0"/>
                <a:cs typeface="Times New Roman" panose="02020603050405020304" pitchFamily="18" charset="0"/>
                <a:hlinkClick r:id="rId13" action="ppaction://hlinksldjump"/>
              </a:rPr>
              <a:t>Fuel Tax Reimbursement Program (Motorpass)</a:t>
            </a:r>
            <a:endParaRPr lang="en-US" sz="1150" dirty="0">
              <a:latin typeface="Times New Roman" panose="02020603050405020304" pitchFamily="18" charset="0"/>
              <a:cs typeface="Times New Roman" panose="02020603050405020304" pitchFamily="18" charset="0"/>
            </a:endParaRPr>
          </a:p>
          <a:p>
            <a:pPr marL="171450" indent="-171450" fontAlgn="base">
              <a:buFont typeface="Wingdings" pitchFamily="2" charset="2"/>
              <a:buChar char="§"/>
            </a:pPr>
            <a:r>
              <a:rPr lang="en-US" sz="1150" dirty="0">
                <a:latin typeface="Times New Roman" panose="02020603050405020304" pitchFamily="18" charset="0"/>
                <a:cs typeface="Times New Roman" panose="02020603050405020304" pitchFamily="18" charset="0"/>
              </a:rPr>
              <a:t>Dependent Schooling (Non-</a:t>
            </a:r>
            <a:r>
              <a:rPr lang="en-US" sz="1150" dirty="0" err="1">
                <a:latin typeface="Times New Roman" panose="02020603050405020304" pitchFamily="18" charset="0"/>
                <a:cs typeface="Times New Roman" panose="02020603050405020304" pitchFamily="18" charset="0"/>
              </a:rPr>
              <a:t>DoD</a:t>
            </a:r>
            <a:r>
              <a:rPr lang="en-US" sz="1150" dirty="0">
                <a:latin typeface="Times New Roman" panose="02020603050405020304" pitchFamily="18" charset="0"/>
                <a:cs typeface="Times New Roman" panose="02020603050405020304" pitchFamily="18" charset="0"/>
              </a:rPr>
              <a:t> School Program)</a:t>
            </a:r>
          </a:p>
          <a:p>
            <a:pPr marL="171450" indent="-171450" fontAlgn="base">
              <a:buFont typeface="Wingdings" pitchFamily="2" charset="2"/>
              <a:buChar char="§"/>
            </a:pPr>
            <a:r>
              <a:rPr lang="en-US" sz="1150" dirty="0">
                <a:latin typeface="Times New Roman" panose="02020603050405020304" pitchFamily="18" charset="0"/>
                <a:cs typeface="Times New Roman" panose="02020603050405020304" pitchFamily="18" charset="0"/>
              </a:rPr>
              <a:t>Overseas Military Pay Allowances </a:t>
            </a: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14" action="ppaction://hlinksldjump"/>
              </a:rPr>
              <a:t>Overseas Housing Allowance (OHA)</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15" action="ppaction://hlinksldjump"/>
              </a:rPr>
              <a:t>Temporary Lodging Allowance (TLA</a:t>
            </a:r>
            <a:r>
              <a:rPr lang="en-US" sz="1150" dirty="0">
                <a:latin typeface="Times New Roman" panose="02020603050405020304" pitchFamily="18" charset="0"/>
                <a:cs typeface="Times New Roman" panose="02020603050405020304" pitchFamily="18" charset="0"/>
              </a:rPr>
              <a:t>)</a:t>
            </a: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16" action="ppaction://hlinksldjump"/>
              </a:rPr>
              <a:t>Cost of Living Allowance (COLA)</a:t>
            </a:r>
            <a:endParaRPr lang="en-US" sz="1150" dirty="0">
              <a:latin typeface="Times New Roman" panose="02020603050405020304" pitchFamily="18" charset="0"/>
              <a:cs typeface="Times New Roman" panose="02020603050405020304" pitchFamily="18" charset="0"/>
            </a:endParaRPr>
          </a:p>
          <a:p>
            <a:pPr marL="171450" indent="-171450" fontAlgn="base">
              <a:buFont typeface="Wingdings" pitchFamily="2" charset="2"/>
              <a:buChar char="§"/>
            </a:pPr>
            <a:r>
              <a:rPr lang="en-US" sz="1150" dirty="0">
                <a:latin typeface="Times New Roman" panose="02020603050405020304" pitchFamily="18" charset="0"/>
                <a:cs typeface="Times New Roman" panose="02020603050405020304" pitchFamily="18" charset="0"/>
                <a:hlinkClick r:id="rId17" action="ppaction://hlinksldjump"/>
              </a:rPr>
              <a:t>Personnel </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18" action="ppaction://hlinksldjump"/>
              </a:rPr>
              <a:t>DEERS</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19" action="ppaction://hlinksldjump"/>
              </a:rPr>
              <a:t>Accountability</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20" action="ppaction://hlinksldjump"/>
              </a:rPr>
              <a:t>Defense Security Authorization Vetting (DSAV)</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21" action="ppaction://hlinksldjump"/>
              </a:rPr>
              <a:t>Tour Extensions </a:t>
            </a:r>
            <a:endParaRPr lang="en-US" sz="1150" dirty="0">
              <a:latin typeface="Times New Roman" panose="02020603050405020304" pitchFamily="18" charset="0"/>
              <a:cs typeface="Times New Roman" panose="02020603050405020304" pitchFamily="18" charset="0"/>
            </a:endParaRPr>
          </a:p>
          <a:p>
            <a:pPr marL="171450" indent="-171450" fontAlgn="base">
              <a:buFont typeface="Wingdings" pitchFamily="2" charset="2"/>
              <a:buChar char="§"/>
            </a:pPr>
            <a:r>
              <a:rPr lang="en-US" sz="1150" dirty="0">
                <a:latin typeface="Times New Roman" panose="02020603050405020304" pitchFamily="18" charset="0"/>
                <a:cs typeface="Times New Roman" panose="02020603050405020304" pitchFamily="18" charset="0"/>
                <a:hlinkClick r:id="rId22" action="ppaction://hlinksldjump"/>
              </a:rPr>
              <a:t>Medical Support Team &amp; Tricare Overseas Process</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23" action="ppaction://hlinksldjump"/>
              </a:rPr>
              <a:t>337</a:t>
            </a:r>
            <a:r>
              <a:rPr lang="en-US" sz="1150" baseline="30000" dirty="0">
                <a:latin typeface="Times New Roman" panose="02020603050405020304" pitchFamily="18" charset="0"/>
                <a:cs typeface="Times New Roman" panose="02020603050405020304" pitchFamily="18" charset="0"/>
                <a:hlinkClick r:id="rId23" action="ppaction://hlinksldjump"/>
              </a:rPr>
              <a:t>th</a:t>
            </a:r>
            <a:r>
              <a:rPr lang="en-US" sz="1150" dirty="0">
                <a:latin typeface="Times New Roman" panose="02020603050405020304" pitchFamily="18" charset="0"/>
                <a:cs typeface="Times New Roman" panose="02020603050405020304" pitchFamily="18" charset="0"/>
                <a:hlinkClick r:id="rId23" action="ppaction://hlinksldjump"/>
              </a:rPr>
              <a:t> Medical Support Team</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24" action="ppaction://hlinksldjump"/>
              </a:rPr>
              <a:t>#1-Tricare Overseas Enrollment Process &amp; Claims</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25" action="ppaction://hlinksldjump"/>
              </a:rPr>
              <a:t>#2-Tricare: Optometry, Dental &amp; Pharmacy </a:t>
            </a:r>
            <a:endParaRPr lang="en-US" sz="1150" dirty="0">
              <a:latin typeface="Times New Roman" panose="02020603050405020304" pitchFamily="18" charset="0"/>
              <a:cs typeface="Times New Roman" panose="02020603050405020304" pitchFamily="18" charset="0"/>
            </a:endParaRPr>
          </a:p>
          <a:p>
            <a:pPr marL="628650" lvl="1" indent="-171450" fontAlgn="base">
              <a:buFont typeface="Wingdings" pitchFamily="2" charset="2"/>
              <a:buChar char="ü"/>
            </a:pPr>
            <a:r>
              <a:rPr lang="en-US" sz="1150" dirty="0">
                <a:latin typeface="Times New Roman" panose="02020603050405020304" pitchFamily="18" charset="0"/>
                <a:cs typeface="Times New Roman" panose="02020603050405020304" pitchFamily="18" charset="0"/>
                <a:hlinkClick r:id="rId26" action="ppaction://hlinksldjump"/>
              </a:rPr>
              <a:t>#3-Tricare : Medical Claim Reimbursement Process </a:t>
            </a:r>
            <a:endParaRPr lang="en-US" sz="1150" dirty="0">
              <a:latin typeface="Times New Roman" panose="02020603050405020304" pitchFamily="18" charset="0"/>
              <a:cs typeface="Times New Roman" panose="02020603050405020304" pitchFamily="18" charset="0"/>
            </a:endParaRPr>
          </a:p>
          <a:p>
            <a:pPr marL="171450" indent="-171450" fontAlgn="base">
              <a:buFont typeface="Wingdings" pitchFamily="2" charset="2"/>
              <a:buChar char="§"/>
            </a:pPr>
            <a:r>
              <a:rPr lang="en-US" sz="1150" dirty="0">
                <a:latin typeface="Times New Roman" panose="02020603050405020304" pitchFamily="18" charset="0"/>
                <a:cs typeface="Times New Roman" panose="02020603050405020304" pitchFamily="18" charset="0"/>
                <a:hlinkClick r:id="rId27" action="ppaction://hlinksldjump"/>
              </a:rPr>
              <a:t>Community Liaison Office</a:t>
            </a:r>
            <a:endParaRPr lang="en-US" sz="1150" dirty="0">
              <a:latin typeface="Times New Roman" panose="02020603050405020304" pitchFamily="18" charset="0"/>
              <a:cs typeface="Times New Roman" panose="02020603050405020304" pitchFamily="18" charset="0"/>
            </a:endParaRPr>
          </a:p>
          <a:p>
            <a:pPr marL="171450" indent="-171450" fontAlgn="base">
              <a:buFont typeface="Wingdings" pitchFamily="2" charset="2"/>
              <a:buChar char="§"/>
            </a:pPr>
            <a:r>
              <a:rPr lang="en-US" sz="1150" dirty="0">
                <a:latin typeface="Times New Roman" panose="02020603050405020304" pitchFamily="18" charset="0"/>
                <a:cs typeface="Times New Roman" panose="02020603050405020304" pitchFamily="18" charset="0"/>
                <a:hlinkClick r:id="rId28" action="ppaction://hlinksldjump"/>
              </a:rPr>
              <a:t>COM Housing Process</a:t>
            </a:r>
            <a:endParaRPr lang="en-US" sz="1150" dirty="0">
              <a:latin typeface="Times New Roman" panose="02020603050405020304" pitchFamily="18" charset="0"/>
              <a:cs typeface="Times New Roman" panose="02020603050405020304" pitchFamily="18" charset="0"/>
            </a:endParaRPr>
          </a:p>
          <a:p>
            <a:pPr marL="171450" indent="-171450" fontAlgn="base">
              <a:buFont typeface="Wingdings" pitchFamily="2" charset="2"/>
              <a:buChar char="§"/>
            </a:pPr>
            <a:r>
              <a:rPr lang="en-US" sz="1150" dirty="0">
                <a:latin typeface="Times New Roman" panose="02020603050405020304" pitchFamily="18" charset="0"/>
                <a:cs typeface="Times New Roman" panose="02020603050405020304" pitchFamily="18" charset="0"/>
                <a:hlinkClick r:id="" action="ppaction://noaction"/>
              </a:rPr>
              <a:t>Questions</a:t>
            </a:r>
            <a:endParaRPr lang="en-US" sz="1150" dirty="0">
              <a:latin typeface="Times New Roman" panose="02020603050405020304" pitchFamily="18" charset="0"/>
              <a:cs typeface="Times New Roman" panose="02020603050405020304" pitchFamily="18" charset="0"/>
            </a:endParaRPr>
          </a:p>
          <a:p>
            <a:br>
              <a:rPr lang="en-US" sz="1150" dirty="0">
                <a:effectLst/>
                <a:latin typeface="Times New Roman" panose="02020603050405020304" pitchFamily="18" charset="0"/>
                <a:cs typeface="Times New Roman" panose="02020603050405020304" pitchFamily="18" charset="0"/>
              </a:rPr>
            </a:br>
            <a:endParaRPr lang="en-JM" sz="1150" dirty="0">
              <a:latin typeface="Times New Roman" panose="02020603050405020304" pitchFamily="18" charset="0"/>
              <a:cs typeface="Times New Roman" panose="02020603050405020304" pitchFamily="18" charset="0"/>
            </a:endParaRPr>
          </a:p>
        </p:txBody>
      </p:sp>
      <p:sp>
        <p:nvSpPr>
          <p:cNvPr id="2" name="Rectangle 1"/>
          <p:cNvSpPr/>
          <p:nvPr/>
        </p:nvSpPr>
        <p:spPr>
          <a:xfrm>
            <a:off x="1219201" y="6354263"/>
            <a:ext cx="6172200" cy="338554"/>
          </a:xfrm>
          <a:prstGeom prst="rect">
            <a:avLst/>
          </a:prstGeom>
        </p:spPr>
        <p:txBody>
          <a:bodyPr wrap="square">
            <a:spAutoFit/>
          </a:bodyPr>
          <a:lstStyle/>
          <a:p>
            <a:pPr algn="ctr"/>
            <a:r>
              <a:rPr lang="en-US" sz="1600" b="1" i="1" dirty="0">
                <a:latin typeface="Palatino Linotype" pitchFamily="18" charset="0"/>
                <a:cs typeface="Lucida Sans Unicode" pitchFamily="34" charset="0"/>
              </a:rPr>
              <a:t>Mission Australia: Advancing the Alliance </a:t>
            </a:r>
            <a:endParaRPr lang="en-JM" sz="1600" dirty="0">
              <a:latin typeface="Palatino Linotype" pitchFamily="18" charset="0"/>
            </a:endParaRPr>
          </a:p>
        </p:txBody>
      </p:sp>
      <p:cxnSp>
        <p:nvCxnSpPr>
          <p:cNvPr id="8" name="Straight Connector 7"/>
          <p:cNvCxnSpPr/>
          <p:nvPr/>
        </p:nvCxnSpPr>
        <p:spPr>
          <a:xfrm>
            <a:off x="304800" y="6327606"/>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pic>
        <p:nvPicPr>
          <p:cNvPr id="3" name="Picture 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257799" y="1390649"/>
            <a:ext cx="3657601" cy="4638207"/>
          </a:xfrm>
          <a:prstGeom prst="rect">
            <a:avLst/>
          </a:prstGeom>
        </p:spPr>
      </p:pic>
    </p:spTree>
    <p:extLst>
      <p:ext uri="{BB962C8B-B14F-4D97-AF65-F5344CB8AC3E}">
        <p14:creationId xmlns:p14="http://schemas.microsoft.com/office/powerpoint/2010/main" val="131906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526" y="276225"/>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4" y="0"/>
            <a:ext cx="990599" cy="985694"/>
          </a:xfrm>
          <a:prstGeom prst="rect">
            <a:avLst/>
          </a:prstGeom>
        </p:spPr>
      </p:pic>
      <p:cxnSp>
        <p:nvCxnSpPr>
          <p:cNvPr id="8" name="Straight Connector 7"/>
          <p:cNvCxnSpPr/>
          <p:nvPr/>
        </p:nvCxnSpPr>
        <p:spPr>
          <a:xfrm>
            <a:off x="228600"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1981200"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
        <p:nvSpPr>
          <p:cNvPr id="13" name="Title 11"/>
          <p:cNvSpPr txBox="1">
            <a:spLocks noGrp="1"/>
          </p:cNvSpPr>
          <p:nvPr>
            <p:ph type="title"/>
          </p:nvPr>
        </p:nvSpPr>
        <p:spPr>
          <a:xfrm>
            <a:off x="19052" y="448353"/>
            <a:ext cx="8791573" cy="584775"/>
          </a:xfrm>
          <a:prstGeom prst="rect">
            <a:avLst/>
          </a:prstGeom>
          <a:noFill/>
        </p:spPr>
        <p:txBody>
          <a:bodyPr wrap="square" rtlCol="0">
            <a:spAutoFit/>
          </a:bodyPr>
          <a:lstStyle/>
          <a:p>
            <a:pPr algn="r"/>
            <a:r>
              <a:rPr lang="en-US" sz="3200" b="1" dirty="0">
                <a:solidFill>
                  <a:srgbClr val="002060"/>
                </a:solidFill>
                <a:latin typeface="Times New Roman" panose="02020603050405020304" pitchFamily="18" charset="0"/>
                <a:cs typeface="Times New Roman" panose="02020603050405020304" pitchFamily="18" charset="0"/>
              </a:rPr>
              <a:t>Accountability</a:t>
            </a:r>
            <a:r>
              <a:rPr lang="en-US" sz="3200" b="1" i="1" dirty="0">
                <a:solidFill>
                  <a:srgbClr val="002060"/>
                </a:solidFill>
                <a:latin typeface="Times New Roman" panose="02020603050405020304" pitchFamily="18" charset="0"/>
                <a:cs typeface="Times New Roman" panose="02020603050405020304" pitchFamily="18" charset="0"/>
              </a:rPr>
              <a:t>  </a:t>
            </a:r>
            <a:endParaRPr lang="en-JM" sz="3200" b="1" i="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80975" y="1564481"/>
            <a:ext cx="8791573" cy="3693319"/>
          </a:xfrm>
          <a:prstGeom prst="rect">
            <a:avLst/>
          </a:prstGeom>
        </p:spPr>
        <p:txBody>
          <a:bodyPr wrap="square">
            <a:spAutoFit/>
          </a:bodyPr>
          <a:lstStyle/>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The 337 ASUF accounts for all US members assigned to Australia through an Access database. To ensure your information is current, please provide the following:</a:t>
            </a:r>
          </a:p>
          <a:p>
            <a:pPr fontAlgn="base"/>
            <a:endParaRPr lang="en-US"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Work, Home, Cell Phone numbers</a:t>
            </a: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Work/Personal Email Address</a:t>
            </a: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Physical Residence Address</a:t>
            </a: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Departure Date &amp; Tour Length</a:t>
            </a: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Australian Security Manager</a:t>
            </a: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Spouses Cell Phone number/Email</a:t>
            </a: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Number &amp; List of Dependents</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The 337 ASUF inputs your information into the State Department’s Ad-Hoc Alert system (SAFE) on behalf of the Senior Defense Official in case of events requiring accountability.</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7753" y="2385209"/>
            <a:ext cx="3460947" cy="2228850"/>
          </a:xfrm>
          <a:prstGeom prst="rect">
            <a:avLst/>
          </a:prstGeom>
        </p:spPr>
      </p:pic>
    </p:spTree>
    <p:extLst>
      <p:ext uri="{BB962C8B-B14F-4D97-AF65-F5344CB8AC3E}">
        <p14:creationId xmlns:p14="http://schemas.microsoft.com/office/powerpoint/2010/main" val="2948868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8526" y="276225"/>
            <a:ext cx="862674" cy="92903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24" y="0"/>
            <a:ext cx="990599" cy="985694"/>
          </a:xfrm>
          <a:prstGeom prst="rect">
            <a:avLst/>
          </a:prstGeom>
        </p:spPr>
      </p:pic>
      <p:cxnSp>
        <p:nvCxnSpPr>
          <p:cNvPr id="8" name="Straight Connector 7"/>
          <p:cNvCxnSpPr/>
          <p:nvPr/>
        </p:nvCxnSpPr>
        <p:spPr>
          <a:xfrm>
            <a:off x="228600"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1981200"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
        <p:nvSpPr>
          <p:cNvPr id="13" name="Title 11"/>
          <p:cNvSpPr txBox="1">
            <a:spLocks noGrp="1"/>
          </p:cNvSpPr>
          <p:nvPr>
            <p:ph type="title"/>
          </p:nvPr>
        </p:nvSpPr>
        <p:spPr>
          <a:xfrm>
            <a:off x="2061502" y="202132"/>
            <a:ext cx="7034873" cy="1077218"/>
          </a:xfrm>
          <a:prstGeom prst="rect">
            <a:avLst/>
          </a:prstGeom>
          <a:noFill/>
        </p:spPr>
        <p:txBody>
          <a:bodyPr wrap="square" rtlCol="0">
            <a:spAutoFit/>
          </a:bodyPr>
          <a:lstStyle/>
          <a:p>
            <a:pPr algn="r"/>
            <a:r>
              <a:rPr lang="en-US" sz="3200" b="1" dirty="0">
                <a:solidFill>
                  <a:srgbClr val="002060"/>
                </a:solidFill>
                <a:latin typeface="Times New Roman" panose="02020603050405020304" pitchFamily="18" charset="0"/>
                <a:cs typeface="Times New Roman" panose="02020603050405020304" pitchFamily="18" charset="0"/>
              </a:rPr>
              <a:t>Defence Security Authorization Vetting</a:t>
            </a:r>
            <a:br>
              <a:rPr lang="en-US" sz="3200" b="1" dirty="0">
                <a:solidFill>
                  <a:srgbClr val="002060"/>
                </a:solidFill>
                <a:latin typeface="Times New Roman" panose="02020603050405020304" pitchFamily="18" charset="0"/>
                <a:cs typeface="Times New Roman" panose="02020603050405020304" pitchFamily="18" charset="0"/>
              </a:rPr>
            </a:br>
            <a:r>
              <a:rPr lang="en-US" sz="3200" b="1" dirty="0">
                <a:solidFill>
                  <a:srgbClr val="002060"/>
                </a:solidFill>
                <a:latin typeface="Times New Roman" panose="02020603050405020304" pitchFamily="18" charset="0"/>
                <a:cs typeface="Times New Roman" panose="02020603050405020304" pitchFamily="18" charset="0"/>
              </a:rPr>
              <a:t>(DSAV) Letter  </a:t>
            </a:r>
            <a:endParaRPr lang="en-JM" sz="3200" b="1" i="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15263" y="1511611"/>
            <a:ext cx="8334376" cy="2862322"/>
          </a:xfrm>
          <a:prstGeom prst="rect">
            <a:avLst/>
          </a:prstGeom>
        </p:spPr>
        <p:txBody>
          <a:bodyPr wrap="square">
            <a:spAutoFit/>
          </a:bodyPr>
          <a:lstStyle/>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DSAV Explanation</a:t>
            </a:r>
            <a:endParaRPr lang="en-US" sz="1600" b="1"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A DSAV* is the 337</a:t>
            </a:r>
            <a:r>
              <a:rPr lang="en-US" baseline="30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transmitting your security clearance in DISS to the Australian Government</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Will need full social and your Australian Security Manager contact details to process request </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The DSAV processing typically takes about 2 weeks to process request </a:t>
            </a:r>
            <a:endParaRPr lang="en-US" sz="1600" dirty="0">
              <a:latin typeface="Times New Roman" panose="02020603050405020304" pitchFamily="18" charset="0"/>
              <a:cs typeface="Times New Roman" panose="02020603050405020304" pitchFamily="18" charset="0"/>
            </a:endParaRPr>
          </a:p>
          <a:p>
            <a:br>
              <a:rPr lang="en-US" dirty="0">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NOTE:</a:t>
            </a:r>
            <a:r>
              <a:rPr lang="en-US" dirty="0">
                <a:solidFill>
                  <a:srgbClr val="FF0000"/>
                </a:solidFill>
                <a:latin typeface="Times New Roman" panose="02020603050405020304" pitchFamily="18" charset="0"/>
                <a:cs typeface="Times New Roman" panose="02020603050405020304" pitchFamily="18" charset="0"/>
              </a:rPr>
              <a:t> An approved DSAV memorandum is good for </a:t>
            </a:r>
            <a:r>
              <a:rPr lang="en-US" u="sng" dirty="0">
                <a:solidFill>
                  <a:srgbClr val="FF0000"/>
                </a:solidFill>
                <a:latin typeface="Times New Roman" panose="02020603050405020304" pitchFamily="18" charset="0"/>
                <a:cs typeface="Times New Roman" panose="02020603050405020304" pitchFamily="18" charset="0"/>
              </a:rPr>
              <a:t>ONE YEAR</a:t>
            </a:r>
            <a:r>
              <a:rPr lang="en-US" dirty="0">
                <a:solidFill>
                  <a:srgbClr val="FF0000"/>
                </a:solidFill>
                <a:latin typeface="Times New Roman" panose="02020603050405020304" pitchFamily="18" charset="0"/>
                <a:cs typeface="Times New Roman" panose="02020603050405020304" pitchFamily="18" charset="0"/>
              </a:rPr>
              <a:t>! Renewals are done within 30 days of expiration, if Australian POC has changed please email the new POC email prior to the 30 days. </a:t>
            </a:r>
          </a:p>
        </p:txBody>
      </p:sp>
      <p:pic>
        <p:nvPicPr>
          <p:cNvPr id="6" name="DSAV (Ansar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7315200" y="4876800"/>
            <a:ext cx="609600" cy="60960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6090" y="4111490"/>
            <a:ext cx="1984510" cy="1984510"/>
          </a:xfrm>
          <a:prstGeom prst="ellipse">
            <a:avLst/>
          </a:prstGeom>
          <a:ln>
            <a:noFill/>
          </a:ln>
          <a:effectLst>
            <a:softEdge rad="112500"/>
          </a:effectLst>
        </p:spPr>
      </p:pic>
    </p:spTree>
    <p:extLst>
      <p:ext uri="{BB962C8B-B14F-4D97-AF65-F5344CB8AC3E}">
        <p14:creationId xmlns:p14="http://schemas.microsoft.com/office/powerpoint/2010/main" val="41729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1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526" y="2286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4" y="0"/>
            <a:ext cx="990599" cy="985694"/>
          </a:xfrm>
          <a:prstGeom prst="rect">
            <a:avLst/>
          </a:prstGeom>
        </p:spPr>
      </p:pic>
      <p:cxnSp>
        <p:nvCxnSpPr>
          <p:cNvPr id="8" name="Straight Connector 7"/>
          <p:cNvCxnSpPr/>
          <p:nvPr/>
        </p:nvCxnSpPr>
        <p:spPr>
          <a:xfrm>
            <a:off x="228600" y="12192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1981200" y="6096000"/>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
        <p:nvSpPr>
          <p:cNvPr id="13" name="Title 11"/>
          <p:cNvSpPr txBox="1">
            <a:spLocks noGrp="1"/>
          </p:cNvSpPr>
          <p:nvPr>
            <p:ph type="title"/>
          </p:nvPr>
        </p:nvSpPr>
        <p:spPr>
          <a:xfrm>
            <a:off x="19052" y="417575"/>
            <a:ext cx="8791573" cy="646331"/>
          </a:xfrm>
          <a:prstGeom prst="rect">
            <a:avLst/>
          </a:prstGeom>
          <a:noFill/>
        </p:spPr>
        <p:txBody>
          <a:bodyPr wrap="square" rtlCol="0">
            <a:spAutoFit/>
          </a:bodyPr>
          <a:lstStyle/>
          <a:p>
            <a:pPr algn="r"/>
            <a:r>
              <a:rPr lang="en-US" sz="3600" b="1" dirty="0">
                <a:solidFill>
                  <a:srgbClr val="002060"/>
                </a:solidFill>
                <a:latin typeface="Times New Roman" panose="02020603050405020304" pitchFamily="18" charset="0"/>
                <a:cs typeface="Times New Roman" panose="02020603050405020304" pitchFamily="18" charset="0"/>
              </a:rPr>
              <a:t>Tour Extension </a:t>
            </a:r>
            <a:endParaRPr lang="en-JM" sz="36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66701" y="1238250"/>
            <a:ext cx="8153401" cy="4247317"/>
          </a:xfrm>
          <a:prstGeom prst="rect">
            <a:avLst/>
          </a:prstGeom>
        </p:spPr>
        <p:txBody>
          <a:bodyPr wrap="square">
            <a:spAutoFit/>
          </a:bodyPr>
          <a:lstStyle/>
          <a:p>
            <a:pPr marL="0" lvl="1" fontAlgn="base"/>
            <a:r>
              <a:rPr lang="en-US" dirty="0">
                <a:latin typeface="Times New Roman" panose="02020603050405020304" pitchFamily="18" charset="0"/>
                <a:cs typeface="Times New Roman" panose="02020603050405020304" pitchFamily="18" charset="0"/>
              </a:rPr>
              <a:t>If you or your agency plans to extend your tour, you must contact the 337 ASUF/DP to ensure you are cleared to extend by in-country leadership.</a:t>
            </a:r>
            <a:endParaRPr lang="en-US" sz="1600" dirty="0">
              <a:latin typeface="Times New Roman" panose="02020603050405020304" pitchFamily="18" charset="0"/>
              <a:cs typeface="Times New Roman" panose="02020603050405020304" pitchFamily="18" charset="0"/>
            </a:endParaRPr>
          </a:p>
          <a:p>
            <a:pPr lvl="2" fontAlgn="base"/>
            <a:r>
              <a:rPr lang="en-US" dirty="0">
                <a:latin typeface="Times New Roman" panose="02020603050405020304" pitchFamily="18" charset="0"/>
                <a:cs typeface="Times New Roman" panose="02020603050405020304" pitchFamily="18" charset="0"/>
              </a:rPr>
              <a:t>Email requests to: </a:t>
            </a:r>
            <a:r>
              <a:rPr lang="en-US" u="sng" dirty="0">
                <a:latin typeface="Times New Roman" panose="02020603050405020304" pitchFamily="18" charset="0"/>
                <a:cs typeface="Times New Roman" panose="02020603050405020304" pitchFamily="18" charset="0"/>
                <a:hlinkClick r:id="rId5"/>
              </a:rPr>
              <a:t>337asuf.dp.orgbox@us.af.mil</a:t>
            </a:r>
            <a:r>
              <a:rPr lang="en-US"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fontAlgn="base"/>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Any extension over 3 years needs to go through 337th ASUF/CC and the Senior Defense Official for concurrence.  Final approval is made by the Chief of Mission (COM).  </a:t>
            </a:r>
            <a:endParaRPr lang="en-US" sz="1600" dirty="0">
              <a:latin typeface="Times New Roman" panose="02020603050405020304" pitchFamily="18" charset="0"/>
              <a:cs typeface="Times New Roman" panose="02020603050405020304" pitchFamily="18" charset="0"/>
            </a:endParaRPr>
          </a:p>
          <a:p>
            <a:pPr fontAlgn="base"/>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COM concurrence is required in advance of your respective Service/Agency's (HQMC, USAF, USA, USN) approval.</a:t>
            </a:r>
            <a:endParaRPr lang="en-US" sz="1600" dirty="0">
              <a:latin typeface="Times New Roman" panose="02020603050405020304" pitchFamily="18" charset="0"/>
              <a:cs typeface="Times New Roman" panose="02020603050405020304" pitchFamily="18" charset="0"/>
            </a:endParaRPr>
          </a:p>
          <a:p>
            <a:pPr fontAlgn="base"/>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Extensions beyond 4 years are extremely rare and are generally approved under </a:t>
            </a:r>
            <a:r>
              <a:rPr lang="en-US" b="1" u="sng" dirty="0">
                <a:latin typeface="Times New Roman" panose="02020603050405020304" pitchFamily="18" charset="0"/>
                <a:cs typeface="Times New Roman" panose="02020603050405020304" pitchFamily="18" charset="0"/>
              </a:rPr>
              <a:t>extraordinary</a:t>
            </a:r>
            <a:r>
              <a:rPr lang="en-US" dirty="0">
                <a:latin typeface="Times New Roman" panose="02020603050405020304" pitchFamily="18" charset="0"/>
                <a:cs typeface="Times New Roman" panose="02020603050405020304" pitchFamily="18" charset="0"/>
              </a:rPr>
              <a:t> circumstances. </a:t>
            </a:r>
            <a:endParaRPr lang="en-US" sz="1600" dirty="0">
              <a:latin typeface="Times New Roman" panose="02020603050405020304" pitchFamily="18" charset="0"/>
              <a:cs typeface="Times New Roman" panose="02020603050405020304" pitchFamily="18" charset="0"/>
            </a:endParaRPr>
          </a:p>
          <a:p>
            <a:pPr fontAlgn="base"/>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maximum allowable tour length is up to 5 years</a:t>
            </a:r>
            <a:r>
              <a:rPr lang="en-US"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611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174"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 y="0"/>
            <a:ext cx="990599" cy="985694"/>
          </a:xfrm>
          <a:prstGeom prst="rect">
            <a:avLst/>
          </a:prstGeom>
        </p:spPr>
      </p:pic>
      <p:cxnSp>
        <p:nvCxnSpPr>
          <p:cNvPr id="8" name="Straight Connector 7"/>
          <p:cNvCxnSpPr/>
          <p:nvPr/>
        </p:nvCxnSpPr>
        <p:spPr>
          <a:xfrm>
            <a:off x="228600"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1981200"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
        <p:nvSpPr>
          <p:cNvPr id="13" name="Title 11"/>
          <p:cNvSpPr txBox="1">
            <a:spLocks noGrp="1"/>
          </p:cNvSpPr>
          <p:nvPr>
            <p:ph type="title"/>
          </p:nvPr>
        </p:nvSpPr>
        <p:spPr>
          <a:xfrm>
            <a:off x="628650" y="449003"/>
            <a:ext cx="8229600" cy="784830"/>
          </a:xfrm>
          <a:prstGeom prst="rect">
            <a:avLst/>
          </a:prstGeom>
          <a:noFill/>
        </p:spPr>
        <p:txBody>
          <a:bodyPr wrap="square" rtlCol="0">
            <a:spAutoFit/>
          </a:bodyPr>
          <a:lstStyle/>
          <a:p>
            <a:pPr algn="r"/>
            <a:r>
              <a:rPr lang="en-US" b="1" dirty="0">
                <a:solidFill>
                  <a:srgbClr val="002060"/>
                </a:solidFill>
                <a:latin typeface="Times New Roman" panose="02020603050405020304" pitchFamily="18" charset="0"/>
                <a:cs typeface="Times New Roman" panose="02020603050405020304" pitchFamily="18" charset="0"/>
              </a:rPr>
              <a:t>Contact Details </a:t>
            </a:r>
            <a:endParaRPr lang="en-JM" b="1"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88BEFB5C-4E6F-4BA0-57FC-C54716ADDFE2}"/>
              </a:ext>
            </a:extLst>
          </p:cNvPr>
          <p:cNvSpPr>
            <a:spLocks noGrp="1"/>
          </p:cNvSpPr>
          <p:nvPr>
            <p:ph idx="1"/>
          </p:nvPr>
        </p:nvSpPr>
        <p:spPr>
          <a:xfrm>
            <a:off x="228600" y="1524000"/>
            <a:ext cx="8562976" cy="3087871"/>
          </a:xfrm>
        </p:spPr>
        <p:txBody>
          <a:bodyPr>
            <a:normAutofit/>
          </a:bodyPr>
          <a:lstStyle/>
          <a:p>
            <a:pPr fontAlgn="base"/>
            <a:r>
              <a:rPr lang="en-JM" sz="2400" b="1" dirty="0">
                <a:latin typeface="Times New Roman" panose="02020603050405020304" pitchFamily="18" charset="0"/>
                <a:cs typeface="Times New Roman" panose="02020603050405020304" pitchFamily="18" charset="0"/>
              </a:rPr>
              <a:t>Personnel</a:t>
            </a:r>
          </a:p>
          <a:p>
            <a:pPr lvl="1" fontAlgn="base"/>
            <a:r>
              <a:rPr lang="en-JM" sz="2400" dirty="0">
                <a:latin typeface="Times New Roman" panose="02020603050405020304" pitchFamily="18" charset="0"/>
                <a:cs typeface="Times New Roman" panose="02020603050405020304" pitchFamily="18" charset="0"/>
              </a:rPr>
              <a:t>Org Box: </a:t>
            </a:r>
            <a:r>
              <a:rPr lang="en-JM" sz="2400" u="sng" dirty="0">
                <a:latin typeface="Times New Roman" panose="02020603050405020304" pitchFamily="18" charset="0"/>
                <a:cs typeface="Times New Roman" panose="02020603050405020304" pitchFamily="18" charset="0"/>
                <a:hlinkClick r:id="rId5"/>
              </a:rPr>
              <a:t>337asuf.dp.orgbox@us.af.mil</a:t>
            </a:r>
            <a:r>
              <a:rPr lang="en-JM" sz="2400" dirty="0">
                <a:latin typeface="Times New Roman" panose="02020603050405020304" pitchFamily="18" charset="0"/>
                <a:cs typeface="Times New Roman" panose="02020603050405020304" pitchFamily="18" charset="0"/>
              </a:rPr>
              <a:t> </a:t>
            </a:r>
          </a:p>
          <a:p>
            <a:pPr lvl="1" fontAlgn="base"/>
            <a:r>
              <a:rPr lang="en-JM" sz="2400" dirty="0">
                <a:latin typeface="Times New Roman" panose="02020603050405020304" pitchFamily="18" charset="0"/>
                <a:cs typeface="Times New Roman" panose="02020603050405020304" pitchFamily="18" charset="0"/>
              </a:rPr>
              <a:t>Defense Switched Network (DSN): 315-227-5685</a:t>
            </a:r>
          </a:p>
          <a:p>
            <a:pPr lvl="1" fontAlgn="base"/>
            <a:r>
              <a:rPr lang="en-JM" sz="2400" dirty="0">
                <a:latin typeface="Times New Roman" panose="02020603050405020304" pitchFamily="18" charset="0"/>
                <a:cs typeface="Times New Roman" panose="02020603050405020304" pitchFamily="18" charset="0"/>
              </a:rPr>
              <a:t>Commercial: +61 02 6214-5821</a:t>
            </a:r>
          </a:p>
        </p:txBody>
      </p:sp>
    </p:spTree>
    <p:extLst>
      <p:ext uri="{BB962C8B-B14F-4D97-AF65-F5344CB8AC3E}">
        <p14:creationId xmlns:p14="http://schemas.microsoft.com/office/powerpoint/2010/main" val="3959998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sp>
        <p:nvSpPr>
          <p:cNvPr id="6" name="Title 4"/>
          <p:cNvSpPr>
            <a:spLocks noGrp="1"/>
          </p:cNvSpPr>
          <p:nvPr>
            <p:ph type="title"/>
          </p:nvPr>
        </p:nvSpPr>
        <p:spPr>
          <a:xfrm>
            <a:off x="990600" y="314325"/>
            <a:ext cx="8229600" cy="1143000"/>
          </a:xfrm>
        </p:spPr>
        <p:txBody>
          <a:bodyPr/>
          <a:lstStyle/>
          <a:p>
            <a:r>
              <a:rPr lang="en-US" b="1" i="1" dirty="0">
                <a:solidFill>
                  <a:srgbClr val="002060"/>
                </a:solidFill>
                <a:latin typeface="Times New Roman" panose="02020603050405020304" pitchFamily="18" charset="0"/>
                <a:cs typeface="Times New Roman" panose="02020603050405020304" pitchFamily="18" charset="0"/>
              </a:rPr>
              <a:t>337th Air Support Flight </a:t>
            </a:r>
            <a:endParaRPr lang="en-JM" b="1" i="1"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4"/>
          <p:cNvSpPr>
            <a:spLocks noGrp="1"/>
          </p:cNvSpPr>
          <p:nvPr>
            <p:ph idx="1"/>
          </p:nvPr>
        </p:nvSpPr>
        <p:spPr>
          <a:xfrm>
            <a:off x="371476" y="1447800"/>
            <a:ext cx="8229600" cy="4525963"/>
          </a:xfrm>
          <a:prstGeom prst="rect">
            <a:avLst/>
          </a:prstGeom>
        </p:spPr>
        <p:txBody>
          <a:bodyPr wrap="square">
            <a:spAutoFit/>
          </a:bodyPr>
          <a:lstStyle/>
          <a:p>
            <a:pPr marL="0" indent="0" algn="ctr">
              <a:buNone/>
            </a:pPr>
            <a:r>
              <a:rPr lang="en-US" sz="1800" b="1" i="1" dirty="0">
                <a:latin typeface="Palatino Linotype" pitchFamily="18" charset="0"/>
                <a:cs typeface="Lucida Sans Unicode" pitchFamily="34" charset="0"/>
              </a:rPr>
              <a:t>Mission Australia: Advancing the Alliance </a:t>
            </a:r>
            <a:endParaRPr lang="en-JM" sz="1800" dirty="0">
              <a:latin typeface="Palatino Linotype" pitchFamily="18" charset="0"/>
            </a:endParaRPr>
          </a:p>
        </p:txBody>
      </p:sp>
      <p:cxnSp>
        <p:nvCxnSpPr>
          <p:cNvPr id="8" name="Straight Connector 7"/>
          <p:cNvCxnSpPr/>
          <p:nvPr/>
        </p:nvCxnSpPr>
        <p:spPr>
          <a:xfrm>
            <a:off x="180976"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pic>
        <p:nvPicPr>
          <p:cNvPr id="10"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 y="2209800"/>
            <a:ext cx="2971800" cy="3200399"/>
          </a:xfrm>
          <a:prstGeom prst="rect">
            <a:avLst/>
          </a:prstGeom>
        </p:spPr>
      </p:pic>
      <p:sp>
        <p:nvSpPr>
          <p:cNvPr id="3" name="Rectangle 2"/>
          <p:cNvSpPr/>
          <p:nvPr/>
        </p:nvSpPr>
        <p:spPr>
          <a:xfrm>
            <a:off x="3886200" y="3048000"/>
            <a:ext cx="4572000" cy="1815882"/>
          </a:xfrm>
          <a:prstGeom prst="rect">
            <a:avLst/>
          </a:prstGeom>
        </p:spPr>
        <p:txBody>
          <a:bodyPr>
            <a:spAutoFit/>
          </a:bodyPr>
          <a:lstStyle/>
          <a:p>
            <a:pPr algn="r"/>
            <a:r>
              <a:rPr lang="nn-NO" sz="2800" b="1" dirty="0">
                <a:solidFill>
                  <a:srgbClr val="170BB5"/>
                </a:solidFill>
                <a:latin typeface="Times New Roman" panose="02020603050405020304" pitchFamily="18" charset="0"/>
                <a:cs typeface="Times New Roman" panose="02020603050405020304" pitchFamily="18" charset="0"/>
              </a:rPr>
              <a:t>Medical Support</a:t>
            </a:r>
            <a:endParaRPr lang="nn-NO" sz="2800" dirty="0">
              <a:solidFill>
                <a:srgbClr val="170BB5"/>
              </a:solidFill>
              <a:latin typeface="Times New Roman" panose="02020603050405020304" pitchFamily="18" charset="0"/>
              <a:cs typeface="Times New Roman" panose="02020603050405020304" pitchFamily="18" charset="0"/>
            </a:endParaRPr>
          </a:p>
          <a:p>
            <a:pPr algn="r"/>
            <a:r>
              <a:rPr lang="nn-NO" sz="2800" b="1" dirty="0">
                <a:solidFill>
                  <a:srgbClr val="170BB5"/>
                </a:solidFill>
                <a:latin typeface="Times New Roman" panose="02020603050405020304" pitchFamily="18" charset="0"/>
                <a:cs typeface="Times New Roman" panose="02020603050405020304" pitchFamily="18" charset="0"/>
              </a:rPr>
              <a:t>Tricare Overseas</a:t>
            </a:r>
            <a:endParaRPr lang="nn-NO" sz="2800" dirty="0">
              <a:solidFill>
                <a:srgbClr val="170BB5"/>
              </a:solidFill>
              <a:latin typeface="Times New Roman" panose="02020603050405020304" pitchFamily="18" charset="0"/>
              <a:cs typeface="Times New Roman" panose="02020603050405020304" pitchFamily="18" charset="0"/>
            </a:endParaRPr>
          </a:p>
          <a:p>
            <a:pPr algn="r"/>
            <a:br>
              <a:rPr lang="nn-NO" sz="2800" dirty="0">
                <a:solidFill>
                  <a:srgbClr val="16355A"/>
                </a:solidFill>
                <a:latin typeface="Times New Roman" panose="02020603050405020304" pitchFamily="18" charset="0"/>
                <a:cs typeface="Times New Roman" panose="02020603050405020304" pitchFamily="18" charset="0"/>
              </a:rPr>
            </a:br>
            <a:endParaRPr lang="en-JM" sz="2800" dirty="0">
              <a:solidFill>
                <a:srgbClr val="16355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36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normAutofit fontScale="70000" lnSpcReduction="20000"/>
          </a:bodyPr>
          <a:lstStyle/>
          <a:p>
            <a:pPr fontAlgn="base"/>
            <a:r>
              <a:rPr lang="en-US" b="1" dirty="0">
                <a:latin typeface="Times New Roman" panose="02020603050405020304" pitchFamily="18" charset="0"/>
                <a:cs typeface="Times New Roman" panose="02020603050405020304" pitchFamily="18" charset="0"/>
              </a:rPr>
              <a:t>Liaison between beneficiaries and relations management team</a:t>
            </a:r>
            <a:endParaRPr lang="en-US" sz="2800" b="1"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International SOS (ISOS)/ local General Practitioner (GP)</a:t>
            </a:r>
            <a:endParaRPr lang="en-US" sz="2400"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Assistance provided via 337 ASUF:</a:t>
            </a:r>
            <a:endParaRPr lang="en-US" sz="28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General inquires regarding healthcare in AU</a:t>
            </a:r>
            <a:endParaRPr lang="en-US" sz="24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Elevate concerns to the Relations Manger regarding the local Australian Healthcare system</a:t>
            </a:r>
            <a:endParaRPr lang="en-US" sz="24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Provide guidance</a:t>
            </a:r>
            <a:endParaRPr lang="en-US" sz="24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Advise beneficiaries on TRICARE Overseas Prime Remote process</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NOTE: </a:t>
            </a:r>
            <a:r>
              <a:rPr lang="en-US" dirty="0">
                <a:latin typeface="Times New Roman" panose="02020603050405020304" pitchFamily="18" charset="0"/>
                <a:cs typeface="Times New Roman" panose="02020603050405020304" pitchFamily="18" charset="0"/>
              </a:rPr>
              <a:t>Servicemembers who provide hardcopy US military medical records to their Australian Defence Force (ADF) must request the documents be returned upon completion of uploading into Australian systems.  Otherwise, the ADF will likely destroy the hardcopy documents once they have been uploaded.  </a:t>
            </a:r>
            <a:endParaRPr lang="en-JM" dirty="0">
              <a:latin typeface="Times New Roman" panose="02020603050405020304" pitchFamily="18" charset="0"/>
              <a:cs typeface="Times New Roman" panose="02020603050405020304" pitchFamily="18" charset="0"/>
            </a:endParaRPr>
          </a:p>
        </p:txBody>
      </p:sp>
      <p:sp>
        <p:nvSpPr>
          <p:cNvPr id="4" name="Title 11"/>
          <p:cNvSpPr txBox="1">
            <a:spLocks noGrp="1"/>
          </p:cNvSpPr>
          <p:nvPr>
            <p:ph type="title"/>
          </p:nvPr>
        </p:nvSpPr>
        <p:spPr>
          <a:xfrm>
            <a:off x="628650" y="0"/>
            <a:ext cx="8229600" cy="1323439"/>
          </a:xfrm>
          <a:prstGeom prst="rect">
            <a:avLst/>
          </a:prstGeom>
          <a:noFill/>
        </p:spPr>
        <p:txBody>
          <a:bodyPr wrap="square" rtlCol="0">
            <a:spAutoFit/>
          </a:bodyPr>
          <a:lstStyle/>
          <a:p>
            <a:pPr algn="r"/>
            <a:r>
              <a:rPr lang="en-US" sz="4000" b="1" i="1" dirty="0">
                <a:solidFill>
                  <a:srgbClr val="002060"/>
                </a:solidFill>
                <a:latin typeface="Times New Roman" panose="02020603050405020304" pitchFamily="18" charset="0"/>
                <a:cs typeface="Times New Roman" panose="02020603050405020304" pitchFamily="18" charset="0"/>
              </a:rPr>
              <a:t>337th Air Support Flight  </a:t>
            </a:r>
            <a:br>
              <a:rPr lang="en-US" sz="4000" b="1" i="1" dirty="0">
                <a:solidFill>
                  <a:srgbClr val="002060"/>
                </a:solidFill>
                <a:latin typeface="Times New Roman" panose="02020603050405020304" pitchFamily="18" charset="0"/>
                <a:cs typeface="Times New Roman" panose="02020603050405020304" pitchFamily="18" charset="0"/>
              </a:rPr>
            </a:br>
            <a:r>
              <a:rPr lang="en-US" sz="4000" b="1" i="1" dirty="0">
                <a:solidFill>
                  <a:srgbClr val="002060"/>
                </a:solidFill>
                <a:latin typeface="Times New Roman" panose="02020603050405020304" pitchFamily="18" charset="0"/>
                <a:cs typeface="Times New Roman" panose="02020603050405020304" pitchFamily="18" charset="0"/>
              </a:rPr>
              <a:t>Medical Support</a:t>
            </a:r>
            <a:endParaRPr lang="en-JM" sz="4000" b="1" i="1"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cxnSp>
        <p:nvCxnSpPr>
          <p:cNvPr id="8" name="Straight Connector 7"/>
          <p:cNvCxnSpPr/>
          <p:nvPr/>
        </p:nvCxnSpPr>
        <p:spPr>
          <a:xfrm>
            <a:off x="228600"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2147198"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Tree>
    <p:extLst>
      <p:ext uri="{BB962C8B-B14F-4D97-AF65-F5344CB8AC3E}">
        <p14:creationId xmlns:p14="http://schemas.microsoft.com/office/powerpoint/2010/main" val="2462695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336" y="2024227"/>
            <a:ext cx="2133600" cy="1775341"/>
          </a:xfrm>
          <a:prstGeom prst="rect">
            <a:avLst/>
          </a:prstGeom>
        </p:spPr>
      </p:pic>
      <p:sp>
        <p:nvSpPr>
          <p:cNvPr id="3" name="Content Placeholder 2"/>
          <p:cNvSpPr>
            <a:spLocks noGrp="1"/>
          </p:cNvSpPr>
          <p:nvPr>
            <p:ph idx="1"/>
          </p:nvPr>
        </p:nvSpPr>
        <p:spPr>
          <a:xfrm>
            <a:off x="219748" y="1462913"/>
            <a:ext cx="8489501" cy="4262292"/>
          </a:xfrm>
        </p:spPr>
        <p:txBody>
          <a:bodyPr>
            <a:normAutofit fontScale="77500" lnSpcReduction="20000"/>
          </a:bodyPr>
          <a:lstStyle/>
          <a:p>
            <a:pPr fontAlgn="base">
              <a:buFont typeface="Wingdings" pitchFamily="2" charset="2"/>
              <a:buChar char="§"/>
            </a:pPr>
            <a:r>
              <a:rPr lang="en-US"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Enrollment</a:t>
            </a:r>
          </a:p>
          <a:p>
            <a:pPr lvl="1" fontAlgn="base">
              <a:buFont typeface="Wingdings" pitchFamily="2" charset="2"/>
              <a:buChar char="ü"/>
            </a:pPr>
            <a:r>
              <a:rPr lang="en-US" sz="2200" dirty="0">
                <a:latin typeface="Times New Roman" panose="02020603050405020304" pitchFamily="18" charset="0"/>
                <a:cs typeface="Times New Roman" panose="02020603050405020304" pitchFamily="18" charset="0"/>
              </a:rPr>
              <a:t>Member must call International SOS (ISOS) once they arrive to Australia at either 1-800-683-925 or 02-9273-2710. </a:t>
            </a:r>
          </a:p>
          <a:p>
            <a:pPr lvl="1" fontAlgn="base">
              <a:buFont typeface="Wingdings" pitchFamily="2" charset="2"/>
              <a:buChar char="ü"/>
            </a:pPr>
            <a:r>
              <a:rPr lang="en-US" sz="2200" dirty="0">
                <a:latin typeface="Times New Roman" panose="02020603050405020304" pitchFamily="18" charset="0"/>
                <a:cs typeface="Times New Roman" panose="02020603050405020304" pitchFamily="18" charset="0"/>
              </a:rPr>
              <a:t>ISOS has up to 5 days to enroll the member and family.</a:t>
            </a:r>
          </a:p>
          <a:p>
            <a:pPr lvl="1" fontAlgn="base">
              <a:buFont typeface="Wingdings" pitchFamily="2" charset="2"/>
              <a:buChar char="ü"/>
            </a:pPr>
            <a:r>
              <a:rPr lang="en-US" sz="2200" dirty="0">
                <a:latin typeface="Times New Roman" panose="02020603050405020304" pitchFamily="18" charset="0"/>
                <a:cs typeface="Times New Roman" panose="02020603050405020304" pitchFamily="18" charset="0"/>
              </a:rPr>
              <a:t>Once enrolled, you will receive a welcome email from ISOS. </a:t>
            </a:r>
            <a:r>
              <a:rPr lang="en-US" sz="2600" dirty="0">
                <a:latin typeface="Times New Roman" panose="02020603050405020304" pitchFamily="18" charset="0"/>
                <a:cs typeface="Times New Roman" panose="02020603050405020304" pitchFamily="18" charset="0"/>
              </a:rPr>
              <a:t>     </a:t>
            </a:r>
          </a:p>
          <a:p>
            <a:pPr marL="457200" lvl="1" indent="0" fontAlgn="base">
              <a:buNone/>
            </a:pPr>
            <a:endParaRPr lang="en-US" sz="2500" dirty="0">
              <a:latin typeface="Times New Roman" panose="02020603050405020304" pitchFamily="18" charset="0"/>
              <a:cs typeface="Times New Roman" panose="02020603050405020304" pitchFamily="18" charset="0"/>
            </a:endParaRPr>
          </a:p>
          <a:p>
            <a:pPr fontAlgn="base">
              <a:buFont typeface="Wingdings" pitchFamily="2" charset="2"/>
              <a:buChar char="§"/>
            </a:pPr>
            <a:r>
              <a:rPr lang="en-US" sz="2300" b="1" dirty="0">
                <a:latin typeface="Times New Roman" panose="02020603050405020304" pitchFamily="18" charset="0"/>
                <a:cs typeface="Times New Roman" panose="02020603050405020304" pitchFamily="18" charset="0"/>
              </a:rPr>
              <a:t>Authorization Process</a:t>
            </a:r>
          </a:p>
          <a:p>
            <a:pPr lvl="1" fontAlgn="base"/>
            <a:r>
              <a:rPr lang="en-US" sz="2100" b="1" dirty="0">
                <a:latin typeface="Times New Roman" panose="02020603050405020304" pitchFamily="18" charset="0"/>
                <a:cs typeface="Times New Roman" panose="02020603050405020304" pitchFamily="18" charset="0"/>
              </a:rPr>
              <a:t>Call ISOS for authorization</a:t>
            </a:r>
          </a:p>
          <a:p>
            <a:pPr lvl="2" fontAlgn="base">
              <a:buFont typeface="Wingdings" pitchFamily="2" charset="2"/>
              <a:buChar char="ü"/>
            </a:pPr>
            <a:r>
              <a:rPr lang="en-US" sz="2000" dirty="0">
                <a:latin typeface="Times New Roman" panose="02020603050405020304" pitchFamily="18" charset="0"/>
                <a:cs typeface="Times New Roman" panose="02020603050405020304" pitchFamily="18" charset="0"/>
              </a:rPr>
              <a:t>Once authorization is received, you will contact your General Practitioner(GP) for an appointment</a:t>
            </a:r>
          </a:p>
          <a:p>
            <a:pPr lvl="2" fontAlgn="base">
              <a:buFont typeface="Wingdings" pitchFamily="2" charset="2"/>
              <a:buChar char="ü"/>
            </a:pPr>
            <a:r>
              <a:rPr lang="en-US" sz="2000" dirty="0">
                <a:latin typeface="Times New Roman" panose="02020603050405020304" pitchFamily="18" charset="0"/>
                <a:cs typeface="Times New Roman" panose="02020603050405020304" pitchFamily="18" charset="0"/>
              </a:rPr>
              <a:t>Present your authorization to your GP appointment for signature/processing</a:t>
            </a:r>
            <a:r>
              <a:rPr lang="en-US" sz="25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1" fontAlgn="base"/>
            <a:r>
              <a:rPr lang="en-US" sz="2100" b="1" dirty="0">
                <a:latin typeface="Times New Roman" panose="02020603050405020304" pitchFamily="18" charset="0"/>
                <a:cs typeface="Times New Roman" panose="02020603050405020304" pitchFamily="18" charset="0"/>
              </a:rPr>
              <a:t>Specialty care</a:t>
            </a:r>
          </a:p>
          <a:p>
            <a:pPr lvl="2" fontAlgn="base">
              <a:buFont typeface="Wingdings" pitchFamily="2" charset="2"/>
              <a:buChar char="ü"/>
            </a:pPr>
            <a:r>
              <a:rPr lang="en-US" sz="2200" dirty="0">
                <a:latin typeface="Times New Roman" panose="02020603050405020304" pitchFamily="18" charset="0"/>
                <a:cs typeface="Times New Roman" panose="02020603050405020304" pitchFamily="18" charset="0"/>
              </a:rPr>
              <a:t>Your GP will provide a referral</a:t>
            </a:r>
          </a:p>
          <a:p>
            <a:pPr lvl="2" fontAlgn="base">
              <a:buFont typeface="Wingdings" pitchFamily="2" charset="2"/>
              <a:buChar char="ü"/>
            </a:pPr>
            <a:r>
              <a:rPr lang="en-US" sz="2200" dirty="0">
                <a:latin typeface="Times New Roman" panose="02020603050405020304" pitchFamily="18" charset="0"/>
                <a:cs typeface="Times New Roman" panose="02020603050405020304" pitchFamily="18" charset="0"/>
              </a:rPr>
              <a:t>The referral must be provided to ISOS</a:t>
            </a:r>
          </a:p>
          <a:p>
            <a:pPr lvl="2" fontAlgn="base">
              <a:buFont typeface="Wingdings" pitchFamily="2" charset="2"/>
              <a:buChar char="ü"/>
            </a:pPr>
            <a:r>
              <a:rPr lang="en-US" sz="2200" dirty="0">
                <a:latin typeface="Times New Roman" panose="02020603050405020304" pitchFamily="18" charset="0"/>
                <a:cs typeface="Times New Roman" panose="02020603050405020304" pitchFamily="18" charset="0"/>
              </a:rPr>
              <a:t>You will then receive an additional authorization for an approved specialty care location within the network.</a:t>
            </a:r>
          </a:p>
        </p:txBody>
      </p:sp>
      <p:sp>
        <p:nvSpPr>
          <p:cNvPr id="4" name="Title 11"/>
          <p:cNvSpPr txBox="1">
            <a:spLocks noGrp="1"/>
          </p:cNvSpPr>
          <p:nvPr>
            <p:ph type="title"/>
          </p:nvPr>
        </p:nvSpPr>
        <p:spPr>
          <a:xfrm>
            <a:off x="4495800" y="487475"/>
            <a:ext cx="4362450" cy="707886"/>
          </a:xfrm>
          <a:prstGeom prst="rect">
            <a:avLst/>
          </a:prstGeom>
          <a:noFill/>
        </p:spPr>
        <p:txBody>
          <a:bodyPr wrap="square" rtlCol="0">
            <a:spAutoFit/>
          </a:bodyPr>
          <a:lstStyle/>
          <a:p>
            <a:pPr algn="r"/>
            <a:r>
              <a:rPr lang="en-US" sz="4000" b="1" dirty="0">
                <a:solidFill>
                  <a:srgbClr val="002060"/>
                </a:solidFill>
                <a:latin typeface="Times New Roman" panose="02020603050405020304" pitchFamily="18" charset="0"/>
                <a:cs typeface="Times New Roman" panose="02020603050405020304" pitchFamily="18" charset="0"/>
              </a:rPr>
              <a:t>Tricare Brief #1 </a:t>
            </a:r>
            <a:endParaRPr lang="en-JM" sz="4000" b="1"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cxnSp>
        <p:nvCxnSpPr>
          <p:cNvPr id="8" name="Straight Connector 7"/>
          <p:cNvCxnSpPr/>
          <p:nvPr/>
        </p:nvCxnSpPr>
        <p:spPr>
          <a:xfrm>
            <a:off x="180976" y="1375547"/>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2147198"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Tree>
    <p:extLst>
      <p:ext uri="{BB962C8B-B14F-4D97-AF65-F5344CB8AC3E}">
        <p14:creationId xmlns:p14="http://schemas.microsoft.com/office/powerpoint/2010/main" val="422976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93624"/>
            <a:ext cx="8382000" cy="4689159"/>
          </a:xfrm>
        </p:spPr>
        <p:txBody>
          <a:bodyPr>
            <a:noAutofit/>
          </a:bodyPr>
          <a:lstStyle/>
          <a:p>
            <a:pPr fontAlgn="base">
              <a:buFont typeface="Wingdings" pitchFamily="2" charset="2"/>
              <a:buChar char="§"/>
            </a:pPr>
            <a:r>
              <a:rPr lang="en-US" sz="1400" b="1" dirty="0">
                <a:latin typeface="Times New Roman" panose="02020603050405020304" pitchFamily="18" charset="0"/>
                <a:cs typeface="Times New Roman" panose="02020603050405020304" pitchFamily="18" charset="0"/>
              </a:rPr>
              <a:t>Optometry</a:t>
            </a:r>
          </a:p>
          <a:p>
            <a:pPr lvl="1" fontAlgn="base">
              <a:buFont typeface="Wingdings" pitchFamily="2" charset="2"/>
              <a:buChar char="ü"/>
            </a:pPr>
            <a:r>
              <a:rPr lang="en-US" sz="1400" dirty="0">
                <a:latin typeface="Times New Roman" panose="02020603050405020304" pitchFamily="18" charset="0"/>
                <a:cs typeface="Times New Roman" panose="02020603050405020304" pitchFamily="18" charset="0"/>
              </a:rPr>
              <a:t>Active-Duty members are entitled to an annual exam</a:t>
            </a:r>
          </a:p>
          <a:p>
            <a:pPr lvl="1" fontAlgn="base">
              <a:buFont typeface="Wingdings" pitchFamily="2" charset="2"/>
              <a:buChar char="ü"/>
            </a:pPr>
            <a:r>
              <a:rPr lang="en-US" sz="1400" dirty="0">
                <a:latin typeface="Times New Roman" panose="02020603050405020304" pitchFamily="18" charset="0"/>
                <a:cs typeface="Times New Roman" panose="02020603050405020304" pitchFamily="18" charset="0"/>
              </a:rPr>
              <a:t>Member calls ISOS for authorization.  Member must have authorization prior to optometry visit.</a:t>
            </a:r>
          </a:p>
          <a:p>
            <a:pPr lvl="1" fontAlgn="base">
              <a:buFont typeface="Wingdings" pitchFamily="2" charset="2"/>
              <a:buChar char="ü"/>
            </a:pPr>
            <a:r>
              <a:rPr lang="en-US" sz="1400" dirty="0">
                <a:latin typeface="Times New Roman" panose="02020603050405020304" pitchFamily="18" charset="0"/>
                <a:cs typeface="Times New Roman" panose="02020603050405020304" pitchFamily="18" charset="0"/>
              </a:rPr>
              <a:t>Authorization for prescription is needed from ISOS if applicable.</a:t>
            </a:r>
          </a:p>
          <a:p>
            <a:pPr fontAlgn="base">
              <a:buFont typeface="Wingdings" pitchFamily="2" charset="2"/>
              <a:buChar char="§"/>
            </a:pPr>
            <a:r>
              <a:rPr lang="en-US" sz="1400" b="1" dirty="0">
                <a:latin typeface="Times New Roman" panose="02020603050405020304" pitchFamily="18" charset="0"/>
                <a:cs typeface="Times New Roman" panose="02020603050405020304" pitchFamily="18" charset="0"/>
              </a:rPr>
              <a:t>Dental (Active Duty)</a:t>
            </a:r>
          </a:p>
          <a:p>
            <a:pPr lvl="1" fontAlgn="base">
              <a:buFont typeface="Wingdings" pitchFamily="2" charset="2"/>
              <a:buChar char="ü"/>
            </a:pPr>
            <a:r>
              <a:rPr lang="en-US" sz="1400" dirty="0">
                <a:latin typeface="Times New Roman" panose="02020603050405020304" pitchFamily="18" charset="0"/>
                <a:cs typeface="Times New Roman" panose="02020603050405020304" pitchFamily="18" charset="0"/>
              </a:rPr>
              <a:t>Must receive authorization from ISOS for dental clinic within the approved network.  </a:t>
            </a:r>
          </a:p>
          <a:p>
            <a:pPr lvl="1" fontAlgn="base">
              <a:buFont typeface="Wingdings" pitchFamily="2" charset="2"/>
              <a:buChar char="ü"/>
            </a:pPr>
            <a:r>
              <a:rPr lang="en-US" sz="1400" dirty="0">
                <a:latin typeface="Times New Roman" panose="02020603050405020304" pitchFamily="18" charset="0"/>
                <a:cs typeface="Times New Roman" panose="02020603050405020304" pitchFamily="18" charset="0"/>
              </a:rPr>
              <a:t>Must have authorization prior to being dental clinic visit. *</a:t>
            </a:r>
          </a:p>
          <a:p>
            <a:pPr lvl="1" fontAlgn="base">
              <a:buFont typeface="Wingdings" pitchFamily="2" charset="2"/>
              <a:buChar char="ü"/>
            </a:pPr>
            <a:r>
              <a:rPr lang="en-US" sz="1400" dirty="0">
                <a:latin typeface="Times New Roman" panose="02020603050405020304" pitchFamily="18" charset="0"/>
                <a:cs typeface="Times New Roman" panose="02020603050405020304" pitchFamily="18" charset="0"/>
              </a:rPr>
              <a:t>Provide DD Form 2813 to dental clinic for completion.</a:t>
            </a:r>
          </a:p>
          <a:p>
            <a:pPr lvl="1" fontAlgn="base">
              <a:buFont typeface="Wingdings" pitchFamily="2" charset="2"/>
              <a:buChar char="ü"/>
            </a:pPr>
            <a:r>
              <a:rPr lang="en-US" sz="1400" dirty="0">
                <a:latin typeface="Times New Roman" panose="02020603050405020304" pitchFamily="18" charset="0"/>
                <a:cs typeface="Times New Roman" panose="02020603050405020304" pitchFamily="18" charset="0"/>
              </a:rPr>
              <a:t>Active-Duty must be seen by an approved, in-network provider.</a:t>
            </a:r>
          </a:p>
          <a:p>
            <a:pPr marL="457200" lvl="1" indent="0" fontAlgn="base">
              <a:buNone/>
            </a:pPr>
            <a:r>
              <a:rPr lang="en-US" sz="1400" b="1" dirty="0">
                <a:latin typeface="Times New Roman" panose="02020603050405020304" pitchFamily="18" charset="0"/>
                <a:cs typeface="Times New Roman" panose="02020603050405020304" pitchFamily="18" charset="0"/>
              </a:rPr>
              <a:t>*Canberra residents, see notes below</a:t>
            </a:r>
          </a:p>
          <a:p>
            <a:pPr fontAlgn="base">
              <a:buFont typeface="Wingdings" pitchFamily="2" charset="2"/>
              <a:buChar char="§"/>
            </a:pPr>
            <a:r>
              <a:rPr lang="en-US" sz="1400" b="1" dirty="0">
                <a:latin typeface="Times New Roman" panose="02020603050405020304" pitchFamily="18" charset="0"/>
                <a:cs typeface="Times New Roman" panose="02020603050405020304" pitchFamily="18" charset="0"/>
              </a:rPr>
              <a:t>Pharmacy</a:t>
            </a:r>
          </a:p>
          <a:p>
            <a:pPr lvl="1" fontAlgn="base">
              <a:buFont typeface="Wingdings" pitchFamily="2" charset="2"/>
              <a:buChar char="ü"/>
            </a:pPr>
            <a:r>
              <a:rPr lang="en-US" sz="1400" dirty="0">
                <a:latin typeface="Times New Roman" panose="02020603050405020304" pitchFamily="18" charset="0"/>
                <a:cs typeface="Times New Roman" panose="02020603050405020304" pitchFamily="18" charset="0"/>
              </a:rPr>
              <a:t>Pay &amp; claim 100%.  No authorization needed.</a:t>
            </a:r>
          </a:p>
          <a:p>
            <a:pPr lvl="1" fontAlgn="base">
              <a:buFont typeface="Wingdings" pitchFamily="2" charset="2"/>
              <a:buChar char="ü"/>
            </a:pPr>
            <a:r>
              <a:rPr lang="en-US" sz="1400" dirty="0">
                <a:latin typeface="Times New Roman" panose="02020603050405020304" pitchFamily="18" charset="0"/>
                <a:cs typeface="Times New Roman" panose="02020603050405020304" pitchFamily="18" charset="0"/>
              </a:rPr>
              <a:t>Take the prescription to Chemist (pharmacy)</a:t>
            </a:r>
          </a:p>
          <a:p>
            <a:pPr lvl="1" fontAlgn="base">
              <a:buFont typeface="Wingdings" pitchFamily="2" charset="2"/>
              <a:buChar char="ü"/>
            </a:pPr>
            <a:r>
              <a:rPr lang="en-US" sz="1400" dirty="0">
                <a:latin typeface="Times New Roman" panose="02020603050405020304" pitchFamily="18" charset="0"/>
                <a:cs typeface="Times New Roman" panose="02020603050405020304" pitchFamily="18" charset="0"/>
              </a:rPr>
              <a:t>Submit the claim paper/prescription/receipt via Tricare Overseas website under claim tab.  Ensure you upload the documents as one PDF file. Website: </a:t>
            </a:r>
            <a:r>
              <a:rPr lang="en-US" sz="1400" u="sng"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https://www.tricare-overseas.com/beneficiaries/claims</a:t>
            </a:r>
            <a:r>
              <a:rPr lang="en-US" sz="14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marL="0" indent="0" fontAlgn="base">
              <a:buNone/>
            </a:pPr>
            <a:endParaRPr lang="en-US" sz="1200" dirty="0">
              <a:latin typeface="Times New Roman" panose="02020603050405020304" pitchFamily="18" charset="0"/>
              <a:cs typeface="Times New Roman" panose="02020603050405020304" pitchFamily="18" charset="0"/>
            </a:endParaRPr>
          </a:p>
          <a:p>
            <a:pPr marL="0" indent="0" fontAlgn="base">
              <a:buNone/>
            </a:pPr>
            <a:r>
              <a:rPr lang="en-US" sz="1200" dirty="0">
                <a:latin typeface="Times New Roman" panose="02020603050405020304" pitchFamily="18" charset="0"/>
                <a:cs typeface="Times New Roman" panose="02020603050405020304" pitchFamily="18" charset="0"/>
              </a:rPr>
              <a:t>For more info: </a:t>
            </a:r>
            <a:r>
              <a:rPr lang="en-US" sz="1200" u="sng" dirty="0">
                <a:latin typeface="Times New Roman" panose="02020603050405020304" pitchFamily="18" charset="0"/>
                <a:cs typeface="Times New Roman" panose="02020603050405020304" pitchFamily="18" charset="0"/>
                <a:hlinkClick r:id="rId4"/>
              </a:rPr>
              <a:t>https://www.yokota.af.mil/About-Us/Mission-Partners/337th-Air-Support-Flight/Finding-Your-Way/Medical-and-Dental-Care/</a:t>
            </a:r>
            <a:r>
              <a:rPr lang="en-US" sz="1200" u="sng" dirty="0">
                <a:latin typeface="Times New Roman" panose="02020603050405020304" pitchFamily="18" charset="0"/>
                <a:cs typeface="Times New Roman" panose="02020603050405020304" pitchFamily="18" charset="0"/>
              </a:rPr>
              <a:t> </a:t>
            </a:r>
            <a:endParaRPr lang="en-US" sz="1200" u="sng"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1200" dirty="0">
                <a:solidFill>
                  <a:srgbClr val="FF0000"/>
                </a:solidFill>
                <a:latin typeface="Times New Roman" panose="02020603050405020304" pitchFamily="18" charset="0"/>
                <a:cs typeface="Times New Roman" panose="02020603050405020304" pitchFamily="18" charset="0"/>
              </a:rPr>
              <a:t>**ALL MEDICAL AND DENTAL FORMS ARE AVAIABLE ON OUR WEBSITE**</a:t>
            </a:r>
          </a:p>
        </p:txBody>
      </p:sp>
      <p:sp>
        <p:nvSpPr>
          <p:cNvPr id="4" name="Title 11"/>
          <p:cNvSpPr txBox="1">
            <a:spLocks noGrp="1"/>
          </p:cNvSpPr>
          <p:nvPr>
            <p:ph type="title"/>
          </p:nvPr>
        </p:nvSpPr>
        <p:spPr>
          <a:xfrm>
            <a:off x="5105400" y="487475"/>
            <a:ext cx="3752850" cy="707886"/>
          </a:xfrm>
          <a:prstGeom prst="rect">
            <a:avLst/>
          </a:prstGeom>
          <a:noFill/>
        </p:spPr>
        <p:txBody>
          <a:bodyPr wrap="square" rtlCol="0">
            <a:spAutoFit/>
          </a:bodyPr>
          <a:lstStyle/>
          <a:p>
            <a:pPr algn="r"/>
            <a:r>
              <a:rPr lang="en-US" sz="4000" b="1" dirty="0">
                <a:solidFill>
                  <a:srgbClr val="002060"/>
                </a:solidFill>
                <a:latin typeface="Times New Roman" panose="02020603050405020304" pitchFamily="18" charset="0"/>
                <a:cs typeface="Times New Roman" panose="02020603050405020304" pitchFamily="18" charset="0"/>
              </a:rPr>
              <a:t>Tricare Brief #2 </a:t>
            </a:r>
            <a:endParaRPr lang="en-JM" sz="4000" b="1"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cxnSp>
        <p:nvCxnSpPr>
          <p:cNvPr id="8" name="Straight Connector 7"/>
          <p:cNvCxnSpPr/>
          <p:nvPr/>
        </p:nvCxnSpPr>
        <p:spPr>
          <a:xfrm>
            <a:off x="228600" y="1384817"/>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2147198"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Tree>
    <p:extLst>
      <p:ext uri="{BB962C8B-B14F-4D97-AF65-F5344CB8AC3E}">
        <p14:creationId xmlns:p14="http://schemas.microsoft.com/office/powerpoint/2010/main" val="331798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693682"/>
          </a:xfrm>
        </p:spPr>
        <p:txBody>
          <a:bodyPr>
            <a:normAutofit/>
          </a:bodyPr>
          <a:lstStyle/>
          <a:p>
            <a:pPr marL="0" indent="0">
              <a:buNone/>
            </a:pPr>
            <a:br>
              <a:rPr lang="en-US" sz="4300" dirty="0">
                <a:solidFill>
                  <a:srgbClr val="FF0000"/>
                </a:solidFill>
              </a:rPr>
            </a:br>
            <a:br>
              <a:rPr lang="en-US" dirty="0">
                <a:solidFill>
                  <a:srgbClr val="FF0000"/>
                </a:solidFill>
              </a:rPr>
            </a:br>
            <a:br>
              <a:rPr lang="en-US" dirty="0"/>
            </a:br>
            <a:br>
              <a:rPr lang="en-US" dirty="0"/>
            </a:br>
            <a:endParaRPr lang="en-JM" dirty="0"/>
          </a:p>
        </p:txBody>
      </p:sp>
      <p:sp>
        <p:nvSpPr>
          <p:cNvPr id="4" name="Title 11"/>
          <p:cNvSpPr txBox="1">
            <a:spLocks noGrp="1"/>
          </p:cNvSpPr>
          <p:nvPr>
            <p:ph type="title"/>
          </p:nvPr>
        </p:nvSpPr>
        <p:spPr>
          <a:xfrm>
            <a:off x="628650" y="487475"/>
            <a:ext cx="8229600" cy="707886"/>
          </a:xfrm>
          <a:prstGeom prst="rect">
            <a:avLst/>
          </a:prstGeom>
          <a:noFill/>
        </p:spPr>
        <p:txBody>
          <a:bodyPr wrap="square" rtlCol="0">
            <a:spAutoFit/>
          </a:bodyPr>
          <a:lstStyle/>
          <a:p>
            <a:pPr algn="r"/>
            <a:r>
              <a:rPr lang="en-US" sz="4000" b="1" dirty="0">
                <a:solidFill>
                  <a:srgbClr val="002060"/>
                </a:solidFill>
                <a:latin typeface="Times New Roman" panose="02020603050405020304" pitchFamily="18" charset="0"/>
                <a:cs typeface="Times New Roman" panose="02020603050405020304" pitchFamily="18" charset="0"/>
              </a:rPr>
              <a:t>Tricare Brief #3 </a:t>
            </a:r>
            <a:endParaRPr lang="en-JM" sz="4000" b="1"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cxnSp>
        <p:nvCxnSpPr>
          <p:cNvPr id="8" name="Straight Connector 7"/>
          <p:cNvCxnSpPr/>
          <p:nvPr/>
        </p:nvCxnSpPr>
        <p:spPr>
          <a:xfrm>
            <a:off x="228600"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2147198"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
        <p:nvSpPr>
          <p:cNvPr id="2" name="Rectangle 1"/>
          <p:cNvSpPr/>
          <p:nvPr/>
        </p:nvSpPr>
        <p:spPr>
          <a:xfrm>
            <a:off x="204788" y="1434639"/>
            <a:ext cx="8562976" cy="4185761"/>
          </a:xfrm>
          <a:prstGeom prst="rect">
            <a:avLst/>
          </a:prstGeom>
        </p:spPr>
        <p:txBody>
          <a:bodyPr wrap="square">
            <a:spAutoFit/>
          </a:bodyPr>
          <a:lstStyle/>
          <a:p>
            <a:pPr marL="285750" indent="-285750" fontAlgn="base">
              <a:buFont typeface="Wingdings" pitchFamily="2" charset="2"/>
              <a:buChar char="§"/>
            </a:pPr>
            <a:r>
              <a:rPr lang="en-US" sz="1400" b="1" dirty="0">
                <a:latin typeface="Times New Roman" panose="02020603050405020304" pitchFamily="18" charset="0"/>
                <a:cs typeface="Times New Roman" panose="02020603050405020304" pitchFamily="18" charset="0"/>
              </a:rPr>
              <a:t>Medical Claim Reimbursement Process</a:t>
            </a:r>
          </a:p>
          <a:p>
            <a:pPr marL="742950" lvl="1" indent="-285750" fontAlgn="base">
              <a:buFont typeface="Wingdings" pitchFamily="2" charset="2"/>
              <a:buChar char="ü"/>
            </a:pPr>
            <a:r>
              <a:rPr lang="en-US" sz="1400" dirty="0">
                <a:latin typeface="Times New Roman" panose="02020603050405020304" pitchFamily="18" charset="0"/>
                <a:cs typeface="Times New Roman" panose="02020603050405020304" pitchFamily="18" charset="0"/>
              </a:rPr>
              <a:t>Accessed through Tricare Overseas website.</a:t>
            </a:r>
          </a:p>
          <a:p>
            <a:pPr marL="742950" lvl="1" indent="-285750" fontAlgn="base">
              <a:buFont typeface="Wingdings" pitchFamily="2" charset="2"/>
              <a:buChar char="ü"/>
            </a:pPr>
            <a:r>
              <a:rPr lang="en-US" sz="1400" dirty="0">
                <a:latin typeface="Times New Roman" panose="02020603050405020304" pitchFamily="18" charset="0"/>
                <a:cs typeface="Times New Roman" panose="02020603050405020304" pitchFamily="18" charset="0"/>
              </a:rPr>
              <a:t>Double check EFT info</a:t>
            </a:r>
          </a:p>
          <a:p>
            <a:pPr marL="742950" lvl="1" indent="-285750" fontAlgn="base">
              <a:buFont typeface="Wingdings" pitchFamily="2" charset="2"/>
              <a:buChar char="ü"/>
            </a:pPr>
            <a:r>
              <a:rPr lang="en-US" sz="1400" dirty="0">
                <a:latin typeface="Times New Roman" panose="02020603050405020304" pitchFamily="18" charset="0"/>
                <a:cs typeface="Times New Roman" panose="02020603050405020304" pitchFamily="18" charset="0"/>
              </a:rPr>
              <a:t>Require items for claim: </a:t>
            </a:r>
          </a:p>
          <a:p>
            <a:pPr marL="1200150" lvl="2" indent="-285750" fontAlgn="base">
              <a:buFont typeface="Arial" pitchFamily="34" charset="0"/>
              <a:buChar char="•"/>
            </a:pPr>
            <a:r>
              <a:rPr lang="en-US" sz="1400" dirty="0">
                <a:latin typeface="Times New Roman" panose="02020603050405020304" pitchFamily="18" charset="0"/>
                <a:cs typeface="Times New Roman" panose="02020603050405020304" pitchFamily="18" charset="0"/>
              </a:rPr>
              <a:t>Claim Form DD 2642</a:t>
            </a:r>
          </a:p>
          <a:p>
            <a:pPr marL="1200150" lvl="2" indent="-285750" fontAlgn="base">
              <a:buFont typeface="Arial" pitchFamily="34" charset="0"/>
              <a:buChar char="•"/>
            </a:pPr>
            <a:r>
              <a:rPr lang="en-US" sz="1400" dirty="0">
                <a:latin typeface="Times New Roman" panose="02020603050405020304" pitchFamily="18" charset="0"/>
                <a:cs typeface="Times New Roman" panose="02020603050405020304" pitchFamily="18" charset="0"/>
              </a:rPr>
              <a:t>Receipt </a:t>
            </a:r>
          </a:p>
          <a:p>
            <a:pPr marL="742950" lvl="1" indent="-285750" fontAlgn="base">
              <a:buFont typeface="Wingdings" pitchFamily="2" charset="2"/>
              <a:buChar char="ü"/>
            </a:pPr>
            <a:r>
              <a:rPr lang="en-US" sz="1400" dirty="0">
                <a:latin typeface="Times New Roman" panose="02020603050405020304" pitchFamily="18" charset="0"/>
                <a:cs typeface="Times New Roman" panose="02020603050405020304" pitchFamily="18" charset="0"/>
              </a:rPr>
              <a:t>Make sure you put all documents into one PDF file. </a:t>
            </a:r>
          </a:p>
          <a:p>
            <a:pPr marL="742950" lvl="1" indent="-285750" fontAlgn="base">
              <a:buFont typeface="Wingdings" pitchFamily="2" charset="2"/>
              <a:buChar char="ü"/>
            </a:pPr>
            <a:r>
              <a:rPr lang="en-US" sz="1400" dirty="0">
                <a:latin typeface="Times New Roman" panose="02020603050405020304" pitchFamily="18" charset="0"/>
                <a:cs typeface="Times New Roman" panose="02020603050405020304" pitchFamily="18" charset="0"/>
              </a:rPr>
              <a:t>Allow Tricare up to 30 days for processing before inquiring</a:t>
            </a:r>
          </a:p>
          <a:p>
            <a:pPr lvl="1" fontAlgn="base"/>
            <a:endParaRPr lang="en-US" sz="1400" b="1"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sz="1400" b="1" dirty="0">
                <a:latin typeface="Times New Roman" panose="02020603050405020304" pitchFamily="18" charset="0"/>
                <a:cs typeface="Times New Roman" panose="02020603050405020304" pitchFamily="18" charset="0"/>
              </a:rPr>
              <a:t>Dental Care for Active-Duty Family Members (ADFM)</a:t>
            </a:r>
          </a:p>
          <a:p>
            <a:pPr marL="742950" lvl="1" indent="-285750" fontAlgn="base">
              <a:buFont typeface="Wingdings" pitchFamily="2" charset="2"/>
              <a:buChar char="ü"/>
            </a:pPr>
            <a:r>
              <a:rPr lang="en-US" sz="1400" dirty="0">
                <a:latin typeface="Times New Roman" panose="02020603050405020304" pitchFamily="18" charset="0"/>
                <a:cs typeface="Times New Roman" panose="02020603050405020304" pitchFamily="18" charset="0"/>
              </a:rPr>
              <a:t>Accessed through United Concordia (UCCI).</a:t>
            </a:r>
          </a:p>
          <a:p>
            <a:pPr marL="742950" lvl="1" indent="-285750" fontAlgn="base">
              <a:buFont typeface="Wingdings" pitchFamily="2" charset="2"/>
              <a:buChar char="ü"/>
            </a:pPr>
            <a:r>
              <a:rPr lang="en-US" sz="1400" dirty="0">
                <a:latin typeface="Times New Roman" panose="02020603050405020304" pitchFamily="18" charset="0"/>
                <a:cs typeface="Times New Roman" panose="02020603050405020304" pitchFamily="18" charset="0"/>
              </a:rPr>
              <a:t>No restrictions to which provider is chosen</a:t>
            </a:r>
          </a:p>
          <a:p>
            <a:pPr marL="742950" lvl="1" indent="-285750" fontAlgn="base">
              <a:buFont typeface="Wingdings" pitchFamily="2" charset="2"/>
              <a:buChar char="ü"/>
            </a:pPr>
            <a:r>
              <a:rPr lang="en-US" sz="1400" dirty="0">
                <a:latin typeface="Times New Roman" panose="02020603050405020304" pitchFamily="18" charset="0"/>
                <a:cs typeface="Times New Roman" panose="02020603050405020304" pitchFamily="18" charset="0"/>
              </a:rPr>
              <a:t>Member submit the claim form and receipt via email/fax to UCCI</a:t>
            </a:r>
          </a:p>
          <a:p>
            <a:pPr marL="742950" lvl="1" indent="-285750" fontAlgn="base">
              <a:buFont typeface="Wingdings" pitchFamily="2" charset="2"/>
              <a:buChar char="ü"/>
            </a:pPr>
            <a:r>
              <a:rPr lang="en-US" sz="1400" dirty="0">
                <a:latin typeface="Times New Roman" panose="02020603050405020304" pitchFamily="18" charset="0"/>
                <a:cs typeface="Times New Roman" panose="02020603050405020304" pitchFamily="18" charset="0"/>
              </a:rPr>
              <a:t>Ensure member do not fill out the section to pay the provider on the claim form.</a:t>
            </a:r>
          </a:p>
          <a:p>
            <a:pPr marL="742950" lvl="1" indent="-285750" fontAlgn="base">
              <a:buFont typeface="Wingdings" pitchFamily="2" charset="2"/>
              <a:buChar char="ü"/>
            </a:pPr>
            <a:r>
              <a:rPr lang="en-US" sz="1400" dirty="0">
                <a:latin typeface="Times New Roman" panose="02020603050405020304" pitchFamily="18" charset="0"/>
                <a:cs typeface="Times New Roman" panose="02020603050405020304" pitchFamily="18" charset="0"/>
              </a:rPr>
              <a:t>Allotted 30 days for UCCI to process the claim.</a:t>
            </a:r>
          </a:p>
          <a:p>
            <a:pPr lvl="1" fontAlgn="base"/>
            <a:endParaRPr lang="en-US" sz="1400" b="1"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sz="1400" b="1" dirty="0">
                <a:latin typeface="Times New Roman" panose="02020603050405020304" pitchFamily="18" charset="0"/>
                <a:cs typeface="Times New Roman" panose="02020603050405020304" pitchFamily="18" charset="0"/>
              </a:rPr>
              <a:t>For more info: </a:t>
            </a:r>
            <a:r>
              <a:rPr lang="en-US" sz="1400" u="sng" dirty="0">
                <a:latin typeface="Times New Roman" panose="02020603050405020304" pitchFamily="18" charset="0"/>
                <a:cs typeface="Times New Roman" panose="02020603050405020304" pitchFamily="18" charset="0"/>
                <a:hlinkClick r:id="rId5"/>
              </a:rPr>
              <a:t>https://www.yokota.af.mil/About-Us/Mission-Partners/337th-Air-Support-Flight/Finding-Your-Way/Medical-and-Dental-Care/</a:t>
            </a:r>
            <a:r>
              <a:rPr lang="en-US" sz="1400" u="sng" dirty="0">
                <a:latin typeface="Times New Roman" panose="02020603050405020304" pitchFamily="18" charset="0"/>
                <a:cs typeface="Times New Roman" panose="02020603050405020304" pitchFamily="18" charset="0"/>
              </a:rPr>
              <a:t> </a:t>
            </a:r>
          </a:p>
          <a:p>
            <a:pPr algn="ctr" fontAlgn="base"/>
            <a:r>
              <a:rPr lang="en-US" sz="1400" dirty="0">
                <a:solidFill>
                  <a:srgbClr val="FF0000"/>
                </a:solidFill>
                <a:latin typeface="Times New Roman" panose="02020603050405020304" pitchFamily="18" charset="0"/>
                <a:cs typeface="Times New Roman" panose="02020603050405020304" pitchFamily="18" charset="0"/>
              </a:rPr>
              <a:t>**ALL MEDICAL AND DENTAL FORMS ARE AVAIABLE ON WEBSITE**</a:t>
            </a:r>
            <a:endParaRPr lang="en-JM"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2500" t="6849" r="14844" b="24487"/>
          <a:stretch/>
        </p:blipFill>
        <p:spPr>
          <a:xfrm>
            <a:off x="6309360" y="1665002"/>
            <a:ext cx="2362200" cy="2546309"/>
          </a:xfrm>
          <a:prstGeom prst="rect">
            <a:avLst/>
          </a:prstGeom>
        </p:spPr>
      </p:pic>
    </p:spTree>
    <p:extLst>
      <p:ext uri="{BB962C8B-B14F-4D97-AF65-F5344CB8AC3E}">
        <p14:creationId xmlns:p14="http://schemas.microsoft.com/office/powerpoint/2010/main" val="2866163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419600"/>
          </a:xfrm>
        </p:spPr>
        <p:txBody>
          <a:bodyPr>
            <a:normAutofit/>
          </a:bodyPr>
          <a:lstStyle/>
          <a:p>
            <a:pPr marL="0" indent="0">
              <a:buNone/>
            </a:pPr>
            <a:br>
              <a:rPr lang="en-US" sz="4300" dirty="0">
                <a:solidFill>
                  <a:srgbClr val="FF0000"/>
                </a:solidFill>
              </a:rPr>
            </a:br>
            <a:br>
              <a:rPr lang="en-US" dirty="0">
                <a:solidFill>
                  <a:srgbClr val="FF0000"/>
                </a:solidFill>
              </a:rPr>
            </a:br>
            <a:br>
              <a:rPr lang="en-US" dirty="0"/>
            </a:br>
            <a:br>
              <a:rPr lang="en-US" dirty="0"/>
            </a:br>
            <a:endParaRPr lang="en-JM" dirty="0"/>
          </a:p>
        </p:txBody>
      </p:sp>
      <p:sp>
        <p:nvSpPr>
          <p:cNvPr id="4" name="Title 11"/>
          <p:cNvSpPr txBox="1">
            <a:spLocks noGrp="1"/>
          </p:cNvSpPr>
          <p:nvPr>
            <p:ph type="title"/>
          </p:nvPr>
        </p:nvSpPr>
        <p:spPr>
          <a:xfrm>
            <a:off x="628650" y="487475"/>
            <a:ext cx="8229600" cy="707886"/>
          </a:xfrm>
          <a:prstGeom prst="rect">
            <a:avLst/>
          </a:prstGeom>
          <a:noFill/>
        </p:spPr>
        <p:txBody>
          <a:bodyPr wrap="square" rtlCol="0">
            <a:spAutoFit/>
          </a:bodyPr>
          <a:lstStyle/>
          <a:p>
            <a:pPr algn="r"/>
            <a:r>
              <a:rPr lang="en-US" sz="4000" b="1" dirty="0">
                <a:solidFill>
                  <a:srgbClr val="002060"/>
                </a:solidFill>
                <a:latin typeface="Times New Roman" panose="02020603050405020304" pitchFamily="18" charset="0"/>
                <a:cs typeface="Times New Roman" panose="02020603050405020304" pitchFamily="18" charset="0"/>
              </a:rPr>
              <a:t>Contact Details </a:t>
            </a:r>
            <a:endParaRPr lang="en-JM" sz="4000" b="1"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cxnSp>
        <p:nvCxnSpPr>
          <p:cNvPr id="8" name="Straight Connector 7"/>
          <p:cNvCxnSpPr/>
          <p:nvPr/>
        </p:nvCxnSpPr>
        <p:spPr>
          <a:xfrm>
            <a:off x="228600"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2147198"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
        <p:nvSpPr>
          <p:cNvPr id="7" name="Rectangle 6"/>
          <p:cNvSpPr/>
          <p:nvPr/>
        </p:nvSpPr>
        <p:spPr>
          <a:xfrm>
            <a:off x="432726" y="1600200"/>
            <a:ext cx="8025474" cy="3077766"/>
          </a:xfrm>
          <a:prstGeom prst="rect">
            <a:avLst/>
          </a:prstGeom>
        </p:spPr>
        <p:txBody>
          <a:bodyPr wrap="square">
            <a:spAutoFit/>
          </a:bodyPr>
          <a:lstStyle/>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TRICARE Support Email Box</a:t>
            </a:r>
            <a:endParaRPr lang="en-US" sz="1600" b="1" dirty="0">
              <a:latin typeface="Times New Roman" panose="02020603050405020304" pitchFamily="18" charset="0"/>
              <a:cs typeface="Times New Roman" panose="02020603050405020304" pitchFamily="18" charset="0"/>
            </a:endParaRPr>
          </a:p>
          <a:p>
            <a:pPr lvl="1" fontAlgn="base"/>
            <a:r>
              <a:rPr lang="en-US" u="sng" dirty="0">
                <a:latin typeface="Times New Roman" panose="02020603050405020304" pitchFamily="18" charset="0"/>
                <a:cs typeface="Times New Roman" panose="02020603050405020304" pitchFamily="18" charset="0"/>
                <a:hlinkClick r:id="rId5"/>
              </a:rPr>
              <a:t>337asuf.medicalsupportpoc@us.af.mil</a:t>
            </a:r>
            <a:r>
              <a:rPr lang="en-US" dirty="0">
                <a:latin typeface="Times New Roman" panose="02020603050405020304" pitchFamily="18" charset="0"/>
                <a:cs typeface="Times New Roman" panose="02020603050405020304" pitchFamily="18" charset="0"/>
              </a:rPr>
              <a:t> </a:t>
            </a:r>
          </a:p>
          <a:p>
            <a:pPr lvl="1" fontAlgn="base"/>
            <a:endParaRPr lang="en-US" sz="16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337 ASUF Website</a:t>
            </a:r>
            <a:endParaRPr lang="en-US" sz="1600" b="1" dirty="0">
              <a:latin typeface="Times New Roman" panose="02020603050405020304" pitchFamily="18" charset="0"/>
              <a:cs typeface="Times New Roman" panose="02020603050405020304" pitchFamily="18" charset="0"/>
            </a:endParaRPr>
          </a:p>
          <a:p>
            <a:pPr lvl="1" fontAlgn="base"/>
            <a:r>
              <a:rPr lang="en-US" u="sng" dirty="0">
                <a:latin typeface="Times New Roman" panose="02020603050405020304" pitchFamily="18" charset="0"/>
                <a:cs typeface="Times New Roman" panose="02020603050405020304" pitchFamily="18" charset="0"/>
                <a:hlinkClick r:id="rId6"/>
              </a:rPr>
              <a:t>https://www.yokota.af.mil/About-Us/Mission-Partners/337th-Air-Support-Flight/Finding-Your-Way/Medical-and-Dental-Care/</a:t>
            </a:r>
            <a:endParaRPr lang="en-US" u="sng" dirty="0">
              <a:latin typeface="Times New Roman" panose="02020603050405020304" pitchFamily="18" charset="0"/>
              <a:cs typeface="Times New Roman" panose="02020603050405020304" pitchFamily="18" charset="0"/>
            </a:endParaRPr>
          </a:p>
          <a:p>
            <a:pPr lvl="1" fontAlgn="base"/>
            <a:endParaRPr lang="en-US" sz="16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337 ASUF Supplement Medical &amp; Dental Care in Australia: </a:t>
            </a:r>
            <a:endParaRPr lang="en-US" sz="1600" b="1" dirty="0">
              <a:latin typeface="Times New Roman" panose="02020603050405020304" pitchFamily="18" charset="0"/>
              <a:cs typeface="Times New Roman" panose="02020603050405020304" pitchFamily="18" charset="0"/>
            </a:endParaRPr>
          </a:p>
          <a:p>
            <a:pPr lvl="1" fontAlgn="base"/>
            <a:r>
              <a:rPr lang="en-US" u="sng" dirty="0">
                <a:latin typeface="Times New Roman" panose="02020603050405020304" pitchFamily="18" charset="0"/>
                <a:cs typeface="Times New Roman" panose="02020603050405020304" pitchFamily="18" charset="0"/>
                <a:hlinkClick r:id="rId7"/>
              </a:rPr>
              <a:t>https://www.yokota.af.mil/Portals/44/Documents/Australia/10%20337%20Supplement%20Medical%20%20Dental%20Care%20in%20Australia%20(Updated)%20CAO%20Aug%202022.pdf?ver=IYaBciXncqrz-vviYF8Vcw%3d%3d</a:t>
            </a:r>
            <a:r>
              <a:rPr lang="en-US" u="sng" dirty="0">
                <a:latin typeface="Times New Roman" panose="02020603050405020304" pitchFamily="18" charset="0"/>
                <a:cs typeface="Times New Roman" panose="02020603050405020304" pitchFamily="18" charset="0"/>
              </a:rPr>
              <a:t> </a:t>
            </a:r>
            <a:endParaRPr lang="en-J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48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68140" y="3279143"/>
            <a:ext cx="2667000" cy="2857500"/>
          </a:xfrm>
          <a:prstGeom prst="rect">
            <a:avLst/>
          </a:prstGeom>
        </p:spPr>
      </p:pic>
      <p:pic>
        <p:nvPicPr>
          <p:cNvPr id="4"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sp>
        <p:nvSpPr>
          <p:cNvPr id="6" name="TextBox 5"/>
          <p:cNvSpPr txBox="1"/>
          <p:nvPr/>
        </p:nvSpPr>
        <p:spPr>
          <a:xfrm>
            <a:off x="757334" y="378449"/>
            <a:ext cx="8229599" cy="830997"/>
          </a:xfrm>
          <a:prstGeom prst="rect">
            <a:avLst/>
          </a:prstGeom>
          <a:noFill/>
        </p:spPr>
        <p:txBody>
          <a:bodyPr wrap="square" rtlCol="0">
            <a:spAutoFit/>
          </a:bodyPr>
          <a:lstStyle/>
          <a:p>
            <a:pPr algn="r"/>
            <a:r>
              <a:rPr lang="en-US" sz="4800" b="1" dirty="0">
                <a:solidFill>
                  <a:srgbClr val="002060"/>
                </a:solidFill>
                <a:latin typeface="Times New Roman" panose="02020603050405020304" pitchFamily="18" charset="0"/>
                <a:cs typeface="Times New Roman" panose="02020603050405020304" pitchFamily="18" charset="0"/>
              </a:rPr>
              <a:t>Office Hours &amp; Contacts </a:t>
            </a:r>
            <a:endParaRPr lang="en-JM" sz="4800" b="1" dirty="0">
              <a:solidFill>
                <a:srgbClr val="00206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304800" y="1330349"/>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228600" y="61722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334926" y="1578488"/>
            <a:ext cx="7658100" cy="3939540"/>
          </a:xfrm>
          <a:prstGeom prst="rect">
            <a:avLst/>
          </a:prstGeom>
        </p:spPr>
        <p:txBody>
          <a:bodyPr wrap="square">
            <a:spAutoFit/>
          </a:bodyPr>
          <a:lstStyle/>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Hours of Operation</a:t>
            </a:r>
            <a:endParaRPr lang="en-US" sz="1400" b="1"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Monday – Friday</a:t>
            </a:r>
            <a:endParaRPr lang="en-US" sz="14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0830 – 1530</a:t>
            </a:r>
            <a:endParaRPr lang="en-US" sz="14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ID Card appointments can be made on Tuesday &amp; Thursday, please email the personnel org box to book an appointment</a:t>
            </a:r>
          </a:p>
          <a:p>
            <a:pPr lvl="1" fontAlgn="base"/>
            <a:endParaRPr lang="en-US" sz="14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Organizational Boxes:</a:t>
            </a:r>
          </a:p>
          <a:p>
            <a:pPr marL="457200" fontAlgn="base">
              <a:buFont typeface="Wingdings" pitchFamily="2" charset="2"/>
              <a:buChar char="ü"/>
            </a:pPr>
            <a:r>
              <a:rPr lang="en-US" dirty="0">
                <a:latin typeface="Times New Roman" panose="02020603050405020304" pitchFamily="18" charset="0"/>
                <a:cs typeface="Times New Roman" panose="02020603050405020304" pitchFamily="18" charset="0"/>
              </a:rPr>
              <a:t>  Support Flight: </a:t>
            </a:r>
            <a:r>
              <a:rPr lang="en-US" u="sng" dirty="0">
                <a:latin typeface="Times New Roman" panose="02020603050405020304" pitchFamily="18" charset="0"/>
                <a:cs typeface="Times New Roman" panose="02020603050405020304" pitchFamily="18" charset="0"/>
                <a:hlinkClick r:id="rId6"/>
              </a:rPr>
              <a:t>337asuf.canberra@us.af.mil</a:t>
            </a:r>
            <a:endParaRPr lang="en-US" sz="14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Commander: </a:t>
            </a:r>
            <a:r>
              <a:rPr lang="en-US" u="sng" dirty="0">
                <a:latin typeface="Times New Roman" panose="02020603050405020304" pitchFamily="18" charset="0"/>
                <a:cs typeface="Times New Roman" panose="02020603050405020304" pitchFamily="18" charset="0"/>
                <a:hlinkClick r:id="rId7"/>
              </a:rPr>
              <a:t>337asuf.cc@us.af.mil</a:t>
            </a:r>
            <a:endParaRPr lang="en-US" sz="1400" dirty="0">
              <a:latin typeface="Times New Roman" panose="02020603050405020304" pitchFamily="18" charset="0"/>
              <a:cs typeface="Times New Roman" panose="02020603050405020304" pitchFamily="18" charset="0"/>
            </a:endParaRPr>
          </a:p>
          <a:p>
            <a:pPr marL="741363" lvl="1" indent="-277813" fontAlgn="base">
              <a:buFont typeface="Wingdings" pitchFamily="2" charset="2"/>
              <a:buChar char="ü"/>
            </a:pPr>
            <a:r>
              <a:rPr lang="en-US" dirty="0">
                <a:latin typeface="Times New Roman" panose="02020603050405020304" pitchFamily="18" charset="0"/>
                <a:cs typeface="Times New Roman" panose="02020603050405020304" pitchFamily="18" charset="0"/>
              </a:rPr>
              <a:t>Legal</a:t>
            </a:r>
            <a:r>
              <a:rPr lang="en-US" sz="2000"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hlinkClick r:id="rId8"/>
              </a:rPr>
              <a:t>pacaf.jaol-e.canberra@us.af.mil</a:t>
            </a:r>
            <a:r>
              <a:rPr lang="en-US"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Financial Management: </a:t>
            </a:r>
            <a:r>
              <a:rPr lang="en-US" u="sng" dirty="0">
                <a:latin typeface="Times New Roman" panose="02020603050405020304" pitchFamily="18" charset="0"/>
                <a:cs typeface="Times New Roman" panose="02020603050405020304" pitchFamily="18" charset="0"/>
                <a:hlinkClick r:id="rId9"/>
              </a:rPr>
              <a:t>337asuf.fm.finance@us.af.mil</a:t>
            </a:r>
            <a:r>
              <a:rPr lang="en-US" u="sng"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Traffic Management Office: </a:t>
            </a:r>
            <a:r>
              <a:rPr lang="en-US" u="sng" dirty="0">
                <a:latin typeface="Times New Roman" panose="02020603050405020304" pitchFamily="18" charset="0"/>
                <a:cs typeface="Times New Roman" panose="02020603050405020304" pitchFamily="18" charset="0"/>
                <a:hlinkClick r:id="rId10"/>
              </a:rPr>
              <a:t>337asuf.lgt@us.af.mil</a:t>
            </a:r>
            <a:endParaRPr lang="en-US" sz="14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Personnel: </a:t>
            </a:r>
            <a:r>
              <a:rPr lang="en-US" u="sng" dirty="0">
                <a:latin typeface="Times New Roman" panose="02020603050405020304" pitchFamily="18" charset="0"/>
                <a:cs typeface="Times New Roman" panose="02020603050405020304" pitchFamily="18" charset="0"/>
                <a:hlinkClick r:id="rId11"/>
              </a:rPr>
              <a:t>337asuf.dp.orgbox@us.af.mil</a:t>
            </a:r>
            <a:r>
              <a:rPr lang="en-US"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Medical Support: </a:t>
            </a:r>
            <a:r>
              <a:rPr lang="en-US" u="sng" dirty="0">
                <a:latin typeface="Times New Roman" panose="02020603050405020304" pitchFamily="18" charset="0"/>
                <a:cs typeface="Times New Roman" panose="02020603050405020304" pitchFamily="18" charset="0"/>
                <a:hlinkClick r:id="rId12"/>
              </a:rPr>
              <a:t>337asuf.medicalsupportpoc@us.af.mil</a:t>
            </a:r>
            <a:r>
              <a:rPr lang="en-US" dirty="0">
                <a:latin typeface="Times New Roman" panose="02020603050405020304" pitchFamily="18" charset="0"/>
                <a:cs typeface="Times New Roman" panose="02020603050405020304" pitchFamily="18" charset="0"/>
              </a:rPr>
              <a:t> </a:t>
            </a:r>
            <a:endParaRPr lang="en-JM" dirty="0">
              <a:latin typeface="Times New Roman" panose="02020603050405020304" pitchFamily="18" charset="0"/>
              <a:cs typeface="Times New Roman" panose="02020603050405020304" pitchFamily="18" charset="0"/>
            </a:endParaRPr>
          </a:p>
        </p:txBody>
      </p:sp>
      <p:sp>
        <p:nvSpPr>
          <p:cNvPr id="10" name="Rectangle 9"/>
          <p:cNvSpPr/>
          <p:nvPr/>
        </p:nvSpPr>
        <p:spPr>
          <a:xfrm>
            <a:off x="1143000" y="6172200"/>
            <a:ext cx="6172200" cy="338554"/>
          </a:xfrm>
          <a:prstGeom prst="rect">
            <a:avLst/>
          </a:prstGeom>
        </p:spPr>
        <p:txBody>
          <a:bodyPr wrap="square">
            <a:spAutoFit/>
          </a:bodyPr>
          <a:lstStyle/>
          <a:p>
            <a:pPr algn="ctr"/>
            <a:r>
              <a:rPr lang="en-US" sz="1600" b="1" i="1" dirty="0">
                <a:latin typeface="Palatino Linotype" pitchFamily="18" charset="0"/>
                <a:cs typeface="Lucida Sans Unicode" pitchFamily="34" charset="0"/>
              </a:rPr>
              <a:t>Mission Australia: Advancing the Alliance </a:t>
            </a:r>
            <a:endParaRPr lang="en-JM" sz="1600" dirty="0">
              <a:latin typeface="Palatino Linotype" pitchFamily="18" charset="0"/>
            </a:endParaRPr>
          </a:p>
        </p:txBody>
      </p:sp>
    </p:spTree>
    <p:extLst>
      <p:ext uri="{BB962C8B-B14F-4D97-AF65-F5344CB8AC3E}">
        <p14:creationId xmlns:p14="http://schemas.microsoft.com/office/powerpoint/2010/main" val="4069540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cxnSp>
        <p:nvCxnSpPr>
          <p:cNvPr id="8" name="Straight Connector 7"/>
          <p:cNvCxnSpPr/>
          <p:nvPr/>
        </p:nvCxnSpPr>
        <p:spPr>
          <a:xfrm>
            <a:off x="180976"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pic>
        <p:nvPicPr>
          <p:cNvPr id="13" name="Picture 1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5951" y="6204491"/>
            <a:ext cx="414898" cy="397326"/>
          </a:xfrm>
          <a:prstGeom prst="rect">
            <a:avLst/>
          </a:prstGeom>
        </p:spPr>
      </p:pic>
      <p:sp>
        <p:nvSpPr>
          <p:cNvPr id="14" name="Title 11"/>
          <p:cNvSpPr txBox="1">
            <a:spLocks noGrp="1"/>
          </p:cNvSpPr>
          <p:nvPr>
            <p:ph type="title"/>
          </p:nvPr>
        </p:nvSpPr>
        <p:spPr>
          <a:xfrm>
            <a:off x="600076" y="323974"/>
            <a:ext cx="8229600" cy="1323439"/>
          </a:xfrm>
          <a:prstGeom prst="rect">
            <a:avLst/>
          </a:prstGeom>
          <a:noFill/>
        </p:spPr>
        <p:txBody>
          <a:bodyPr wrap="square" rtlCol="0">
            <a:spAutoFit/>
          </a:bodyPr>
          <a:lstStyle/>
          <a:p>
            <a:pPr algn="r"/>
            <a:r>
              <a:rPr lang="en-US" sz="4000" b="1" dirty="0">
                <a:solidFill>
                  <a:srgbClr val="002060"/>
                </a:solidFill>
                <a:latin typeface="Times New Roman" panose="02020603050405020304" pitchFamily="18" charset="0"/>
                <a:cs typeface="Times New Roman" panose="02020603050405020304" pitchFamily="18" charset="0"/>
              </a:rPr>
              <a:t>Community Liaison Office </a:t>
            </a:r>
            <a:br>
              <a:rPr lang="en-US" sz="4000" b="1" dirty="0">
                <a:solidFill>
                  <a:srgbClr val="002060"/>
                </a:solidFill>
                <a:latin typeface="Times New Roman" panose="02020603050405020304" pitchFamily="18" charset="0"/>
                <a:cs typeface="Times New Roman" panose="02020603050405020304" pitchFamily="18" charset="0"/>
              </a:rPr>
            </a:br>
            <a:r>
              <a:rPr lang="en-US" sz="4000" b="1" dirty="0">
                <a:solidFill>
                  <a:srgbClr val="002060"/>
                </a:solidFill>
                <a:latin typeface="Times New Roman" panose="02020603050405020304" pitchFamily="18" charset="0"/>
                <a:cs typeface="Times New Roman" panose="02020603050405020304" pitchFamily="18" charset="0"/>
              </a:rPr>
              <a:t> </a:t>
            </a:r>
            <a:endParaRPr lang="en-JM" sz="4000" b="1" dirty="0">
              <a:solidFill>
                <a:srgbClr val="002060"/>
              </a:solidFill>
              <a:latin typeface="Times New Roman" panose="02020603050405020304" pitchFamily="18"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A83FA76F-D7CA-4506-8FC0-906CC6141E99}"/>
              </a:ext>
            </a:extLst>
          </p:cNvPr>
          <p:cNvSpPr txBox="1">
            <a:spLocks/>
          </p:cNvSpPr>
          <p:nvPr/>
        </p:nvSpPr>
        <p:spPr>
          <a:xfrm>
            <a:off x="276226" y="1447800"/>
            <a:ext cx="8534400" cy="2133599"/>
          </a:xfrm>
          <a:prstGeom prst="rect">
            <a:avLst/>
          </a:prstGeom>
        </p:spPr>
        <p:txBody>
          <a:bodyPr/>
          <a:ls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a:lstStyle>
          <a:p>
            <a:r>
              <a:rPr lang="en-US" dirty="0">
                <a:cs typeface="Times New Roman" panose="02020603050405020304" pitchFamily="18" charset="0"/>
              </a:rPr>
              <a:t>We are here to represent and assist families in a variation of services:</a:t>
            </a:r>
          </a:p>
          <a:p>
            <a:pPr marL="742950" lvl="1" indent="-285750">
              <a:buFont typeface="Wingdings" pitchFamily="2" charset="2"/>
              <a:buChar char="ü"/>
            </a:pPr>
            <a:r>
              <a:rPr lang="en-US" dirty="0">
                <a:cs typeface="Times New Roman" panose="02020603050405020304" pitchFamily="18" charset="0"/>
              </a:rPr>
              <a:t>Community Liaison</a:t>
            </a:r>
          </a:p>
          <a:p>
            <a:pPr marL="742950" lvl="1" indent="-285750">
              <a:buFont typeface="Wingdings" pitchFamily="2" charset="2"/>
              <a:buChar char="ü"/>
            </a:pPr>
            <a:r>
              <a:rPr lang="en-US" dirty="0">
                <a:cs typeface="Times New Roman" panose="02020603050405020304" pitchFamily="18" charset="0"/>
              </a:rPr>
              <a:t>Information &amp; Resource Management</a:t>
            </a:r>
          </a:p>
          <a:p>
            <a:pPr marL="742950" lvl="1" indent="-285750">
              <a:buFont typeface="Wingdings" pitchFamily="2" charset="2"/>
              <a:buChar char="ü"/>
            </a:pPr>
            <a:r>
              <a:rPr lang="en-US" dirty="0">
                <a:cs typeface="Times New Roman" panose="02020603050405020304" pitchFamily="18" charset="0"/>
              </a:rPr>
              <a:t>Guidance and Referral</a:t>
            </a:r>
          </a:p>
          <a:p>
            <a:pPr marL="742950" lvl="1" indent="-285750">
              <a:buFont typeface="Wingdings" pitchFamily="2" charset="2"/>
              <a:buChar char="ü"/>
            </a:pPr>
            <a:r>
              <a:rPr lang="en-US" dirty="0">
                <a:cs typeface="Times New Roman" panose="02020603050405020304" pitchFamily="18" charset="0"/>
              </a:rPr>
              <a:t>Crisis Management</a:t>
            </a:r>
          </a:p>
          <a:p>
            <a:pPr marL="742950" lvl="1" indent="-285750">
              <a:buFont typeface="Wingdings" pitchFamily="2" charset="2"/>
              <a:buChar char="ü"/>
            </a:pPr>
            <a:r>
              <a:rPr lang="en-US" dirty="0">
                <a:cs typeface="Times New Roman" panose="02020603050405020304" pitchFamily="18" charset="0"/>
              </a:rPr>
              <a:t>Education</a:t>
            </a:r>
          </a:p>
          <a:p>
            <a:pPr marL="742950" lvl="1" indent="-285750">
              <a:buFont typeface="Wingdings" pitchFamily="2" charset="2"/>
              <a:buChar char="ü"/>
            </a:pPr>
            <a:r>
              <a:rPr lang="en-US" dirty="0">
                <a:cs typeface="Times New Roman" panose="02020603050405020304" pitchFamily="18" charset="0"/>
              </a:rPr>
              <a:t>Employment</a:t>
            </a:r>
          </a:p>
          <a:p>
            <a:pPr marL="742950" lvl="1" indent="-285750">
              <a:buFont typeface="Wingdings" pitchFamily="2" charset="2"/>
              <a:buChar char="ü"/>
            </a:pPr>
            <a:r>
              <a:rPr lang="en-US" dirty="0">
                <a:cs typeface="Times New Roman" panose="02020603050405020304" pitchFamily="18" charset="0"/>
              </a:rPr>
              <a:t>Event Planning    </a:t>
            </a:r>
          </a:p>
          <a:p>
            <a:pPr marL="0" indent="0">
              <a:buNone/>
            </a:pPr>
            <a:endParaRPr lang="en-US" dirty="0">
              <a:cs typeface="Times New Roman" panose="02020603050405020304" pitchFamily="18" charset="0"/>
            </a:endParaRPr>
          </a:p>
          <a:p>
            <a:r>
              <a:rPr lang="en-US" dirty="0">
                <a:cs typeface="Times New Roman" panose="02020603050405020304" pitchFamily="18" charset="0"/>
              </a:rPr>
              <a:t>To receive weekly information in-regards to services, Employees &amp; Spouses should sign up to be a part of the CLO’s Family Distribution List using their personal email address. </a:t>
            </a:r>
          </a:p>
          <a:p>
            <a:endParaRPr lang="en-US" dirty="0">
              <a:cs typeface="Times New Roman" panose="02020603050405020304" pitchFamily="18" charset="0"/>
            </a:endParaRPr>
          </a:p>
          <a:p>
            <a:r>
              <a:rPr lang="en-US" dirty="0">
                <a:cs typeface="Times New Roman" panose="02020603050405020304" pitchFamily="18" charset="0"/>
              </a:rPr>
              <a:t>Questions regarding services and resources provided by the CLO office should be sent to:  </a:t>
            </a:r>
            <a:r>
              <a:rPr lang="en-US" dirty="0">
                <a:cs typeface="Times New Roman" panose="02020603050405020304" pitchFamily="18" charset="0"/>
                <a:hlinkClick r:id="rId7"/>
              </a:rPr>
              <a:t>CLOCanberra@state.gov</a:t>
            </a:r>
            <a:r>
              <a:rPr lang="en-US" dirty="0">
                <a:cs typeface="Times New Roman" panose="02020603050405020304" pitchFamily="18" charset="0"/>
              </a:rPr>
              <a:t>  </a:t>
            </a:r>
          </a:p>
          <a:p>
            <a:pPr marL="0" indent="0">
              <a:buNone/>
            </a:pPr>
            <a:endParaRPr lang="en-US" dirty="0">
              <a:cs typeface="Times New Roman" panose="02020603050405020304" pitchFamily="18" charset="0"/>
            </a:endParaRPr>
          </a:p>
          <a:p>
            <a:r>
              <a:rPr lang="en-US" b="1" dirty="0">
                <a:cs typeface="Times New Roman" panose="02020603050405020304" pitchFamily="18" charset="0"/>
              </a:rPr>
              <a:t>Facebook Private Groups: </a:t>
            </a:r>
          </a:p>
          <a:p>
            <a:pPr marL="742950" lvl="1" indent="-285750">
              <a:buFont typeface="Wingdings" pitchFamily="2" charset="2"/>
              <a:buChar char="ü"/>
            </a:pPr>
            <a:r>
              <a:rPr lang="en-US" dirty="0">
                <a:cs typeface="Times New Roman" panose="02020603050405020304" pitchFamily="18" charset="0"/>
              </a:rPr>
              <a:t>Canberra CLO-Community</a:t>
            </a:r>
          </a:p>
          <a:p>
            <a:pPr marL="742950" lvl="1" indent="-285750">
              <a:buFont typeface="Wingdings" pitchFamily="2" charset="2"/>
              <a:buChar char="ü"/>
            </a:pPr>
            <a:r>
              <a:rPr lang="en-US" dirty="0">
                <a:cs typeface="Times New Roman" panose="02020603050405020304" pitchFamily="18" charset="0"/>
              </a:rPr>
              <a:t> CLO Canberra Classifieds</a:t>
            </a:r>
          </a:p>
          <a:p>
            <a:endParaRPr lang="en-US" dirty="0">
              <a:cs typeface="Times New Roman" panose="02020603050405020304" pitchFamily="18" charset="0"/>
            </a:endParaRPr>
          </a:p>
          <a:p>
            <a:endParaRPr lang="en-US" dirty="0">
              <a:cs typeface="Times New Roman" panose="02020603050405020304" pitchFamily="18" charset="0"/>
            </a:endParaRPr>
          </a:p>
          <a:p>
            <a:pPr marL="406400" lvl="1" indent="0">
              <a:buNone/>
            </a:pPr>
            <a:endParaRPr lang="en-US" dirty="0">
              <a:cs typeface="Times New Roman" panose="02020603050405020304" pitchFamily="18" charset="0"/>
            </a:endParaRPr>
          </a:p>
          <a:p>
            <a:pPr marL="406400" lvl="1" indent="0">
              <a:buNone/>
            </a:pPr>
            <a:endParaRPr lang="en-US" dirty="0">
              <a:cs typeface="Times New Roman" panose="02020603050405020304" pitchFamily="18" charset="0"/>
            </a:endParaRPr>
          </a:p>
          <a:p>
            <a:endParaRPr lang="en-US" dirty="0">
              <a:cs typeface="Times New Roman" panose="02020603050405020304" pitchFamily="18" charset="0"/>
            </a:endParaRPr>
          </a:p>
          <a:p>
            <a:pPr marL="406400" lvl="1" indent="0">
              <a:buNone/>
            </a:pPr>
            <a:endParaRPr lang="en-US" dirty="0">
              <a:cs typeface="Times New Roman" panose="02020603050405020304" pitchFamily="18" charset="0"/>
            </a:endParaRPr>
          </a:p>
        </p:txBody>
      </p:sp>
    </p:spTree>
    <p:extLst>
      <p:ext uri="{BB962C8B-B14F-4D97-AF65-F5344CB8AC3E}">
        <p14:creationId xmlns:p14="http://schemas.microsoft.com/office/powerpoint/2010/main" val="202249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6" y="985694"/>
            <a:ext cx="8382000" cy="4419600"/>
          </a:xfrm>
        </p:spPr>
        <p:txBody>
          <a:bodyPr>
            <a:normAutofit/>
          </a:bodyPr>
          <a:lstStyle/>
          <a:p>
            <a:pPr marL="0" indent="0">
              <a:buNone/>
            </a:pPr>
            <a:br>
              <a:rPr lang="en-US" sz="4300" dirty="0">
                <a:solidFill>
                  <a:srgbClr val="FF0000"/>
                </a:solidFill>
              </a:rPr>
            </a:br>
            <a:br>
              <a:rPr lang="en-US" dirty="0">
                <a:solidFill>
                  <a:srgbClr val="FF0000"/>
                </a:solidFill>
              </a:rPr>
            </a:br>
            <a:br>
              <a:rPr lang="en-US" dirty="0"/>
            </a:br>
            <a:br>
              <a:rPr lang="en-US" dirty="0"/>
            </a:br>
            <a:endParaRPr lang="en-JM" dirty="0"/>
          </a:p>
        </p:txBody>
      </p:sp>
      <p:sp>
        <p:nvSpPr>
          <p:cNvPr id="4" name="Title 11"/>
          <p:cNvSpPr txBox="1">
            <a:spLocks noGrp="1"/>
          </p:cNvSpPr>
          <p:nvPr>
            <p:ph type="title"/>
          </p:nvPr>
        </p:nvSpPr>
        <p:spPr>
          <a:xfrm>
            <a:off x="685800" y="48161"/>
            <a:ext cx="8229600" cy="1323439"/>
          </a:xfrm>
          <a:prstGeom prst="rect">
            <a:avLst/>
          </a:prstGeom>
          <a:noFill/>
        </p:spPr>
        <p:txBody>
          <a:bodyPr wrap="square" rtlCol="0">
            <a:spAutoFit/>
          </a:bodyPr>
          <a:lstStyle/>
          <a:p>
            <a:pPr algn="r"/>
            <a:r>
              <a:rPr lang="en-US" sz="4000" b="1" dirty="0">
                <a:solidFill>
                  <a:srgbClr val="002060"/>
                </a:solidFill>
                <a:latin typeface="Times New Roman" panose="02020603050405020304" pitchFamily="18" charset="0"/>
                <a:cs typeface="Times New Roman" panose="02020603050405020304" pitchFamily="18" charset="0"/>
              </a:rPr>
              <a:t>Chief of Mission (</a:t>
            </a:r>
            <a:r>
              <a:rPr lang="en-US" sz="4000" b="1" dirty="0" err="1">
                <a:solidFill>
                  <a:srgbClr val="002060"/>
                </a:solidFill>
                <a:latin typeface="Times New Roman" panose="02020603050405020304" pitchFamily="18" charset="0"/>
                <a:cs typeface="Times New Roman" panose="02020603050405020304" pitchFamily="18" charset="0"/>
              </a:rPr>
              <a:t>CoM</a:t>
            </a:r>
            <a:r>
              <a:rPr lang="en-US" sz="4000" b="1" dirty="0">
                <a:solidFill>
                  <a:srgbClr val="002060"/>
                </a:solidFill>
                <a:latin typeface="Times New Roman" panose="02020603050405020304" pitchFamily="18" charset="0"/>
                <a:cs typeface="Times New Roman" panose="02020603050405020304" pitchFamily="18" charset="0"/>
              </a:rPr>
              <a:t>) Only </a:t>
            </a:r>
            <a:br>
              <a:rPr lang="en-US" sz="4000" b="1" dirty="0">
                <a:solidFill>
                  <a:srgbClr val="002060"/>
                </a:solidFill>
                <a:latin typeface="Times New Roman" panose="02020603050405020304" pitchFamily="18" charset="0"/>
                <a:cs typeface="Times New Roman" panose="02020603050405020304" pitchFamily="18" charset="0"/>
              </a:rPr>
            </a:br>
            <a:r>
              <a:rPr lang="en-US" sz="4000" b="1" dirty="0">
                <a:solidFill>
                  <a:srgbClr val="002060"/>
                </a:solidFill>
                <a:latin typeface="Times New Roman" panose="02020603050405020304" pitchFamily="18" charset="0"/>
                <a:cs typeface="Times New Roman" panose="02020603050405020304" pitchFamily="18" charset="0"/>
              </a:rPr>
              <a:t>Housing Approval Process</a:t>
            </a:r>
            <a:endParaRPr lang="en-JM" sz="4000" b="1"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cxnSp>
        <p:nvCxnSpPr>
          <p:cNvPr id="8" name="Straight Connector 7"/>
          <p:cNvCxnSpPr/>
          <p:nvPr/>
        </p:nvCxnSpPr>
        <p:spPr>
          <a:xfrm>
            <a:off x="228600"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2147198" y="6109216"/>
            <a:ext cx="4634602" cy="369332"/>
          </a:xfrm>
          <a:prstGeom prst="rect">
            <a:avLst/>
          </a:prstGeom>
        </p:spPr>
        <p:txBody>
          <a:bodyPr wrap="none">
            <a:spAutoFit/>
          </a:bodyPr>
          <a:lstStyle/>
          <a:p>
            <a:pPr algn="ctr"/>
            <a:r>
              <a:rPr lang="en-US" b="1" i="1" dirty="0">
                <a:latin typeface="Palatino Linotype" pitchFamily="18" charset="0"/>
                <a:cs typeface="Lucida Sans Unicode" pitchFamily="34" charset="0"/>
              </a:rPr>
              <a:t>Mission Australia: Advancing the Alliance </a:t>
            </a:r>
            <a:endParaRPr lang="en-JM" dirty="0">
              <a:latin typeface="Palatino Linotype" pitchFamily="18" charset="0"/>
            </a:endParaRPr>
          </a:p>
        </p:txBody>
      </p:sp>
      <p:sp>
        <p:nvSpPr>
          <p:cNvPr id="2" name="Rectangle 1"/>
          <p:cNvSpPr/>
          <p:nvPr/>
        </p:nvSpPr>
        <p:spPr>
          <a:xfrm>
            <a:off x="109538" y="1371600"/>
            <a:ext cx="8639176" cy="3970318"/>
          </a:xfrm>
          <a:prstGeom prst="rect">
            <a:avLst/>
          </a:prstGeom>
        </p:spPr>
        <p:txBody>
          <a:bodyPr wrap="square">
            <a:spAutoFit/>
          </a:bodyPr>
          <a:lstStyle/>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Established March 2021</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DoD personnel who fall under Chief of Mission(</a:t>
            </a:r>
            <a:r>
              <a:rPr lang="en-US" dirty="0" err="1">
                <a:latin typeface="Times New Roman" panose="02020603050405020304" pitchFamily="18" charset="0"/>
                <a:cs typeface="Times New Roman" panose="02020603050405020304" pitchFamily="18" charset="0"/>
              </a:rPr>
              <a:t>CoM</a:t>
            </a:r>
            <a:r>
              <a:rPr lang="en-US" dirty="0">
                <a:latin typeface="Times New Roman" panose="02020603050405020304" pitchFamily="18" charset="0"/>
                <a:cs typeface="Times New Roman" panose="02020603050405020304" pitchFamily="18" charset="0"/>
              </a:rPr>
              <a:t>) authority (NSDD-38 positions)</a:t>
            </a:r>
            <a:endParaRPr lang="en-US" sz="16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This housing process will apply to members throughout the country, under </a:t>
            </a:r>
            <a:r>
              <a:rPr lang="en-US" dirty="0" err="1">
                <a:latin typeface="Times New Roman" panose="02020603050405020304" pitchFamily="18" charset="0"/>
                <a:cs typeface="Times New Roman" panose="02020603050405020304" pitchFamily="18" charset="0"/>
              </a:rPr>
              <a:t>CoM</a:t>
            </a:r>
            <a:r>
              <a:rPr lang="en-US" dirty="0">
                <a:latin typeface="Times New Roman" panose="02020603050405020304" pitchFamily="18" charset="0"/>
                <a:cs typeface="Times New Roman" panose="02020603050405020304" pitchFamily="18" charset="0"/>
              </a:rPr>
              <a:t>, receiving OHA/LQA and not in DoS Housing Pool.</a:t>
            </a:r>
          </a:p>
          <a:p>
            <a:pPr lvl="1" fontAlgn="base"/>
            <a:endParaRPr lang="en-US"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General Services Office (GSO) emails DoD employee the Mission Australia </a:t>
            </a:r>
          </a:p>
          <a:p>
            <a:pPr fontAlgn="base"/>
            <a:r>
              <a:rPr lang="en-US" dirty="0">
                <a:latin typeface="Times New Roman" panose="02020603050405020304" pitchFamily="18" charset="0"/>
                <a:cs typeface="Times New Roman" panose="02020603050405020304" pitchFamily="18" charset="0"/>
              </a:rPr>
              <a:t>     LQA/OHA Housing Program Information package</a:t>
            </a: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All members are required to have GSO Housing approval before signing the lease.</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You cannot occupy the residence until all required safety upgrades are complete.  </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Questions regarding the housing process for </a:t>
            </a:r>
            <a:r>
              <a:rPr lang="en-US" dirty="0" err="1">
                <a:latin typeface="Times New Roman" panose="02020603050405020304" pitchFamily="18" charset="0"/>
                <a:cs typeface="Times New Roman" panose="02020603050405020304" pitchFamily="18" charset="0"/>
              </a:rPr>
              <a:t>CoM</a:t>
            </a:r>
            <a:r>
              <a:rPr lang="en-US" dirty="0">
                <a:latin typeface="Times New Roman" panose="02020603050405020304" pitchFamily="18" charset="0"/>
                <a:cs typeface="Times New Roman" panose="02020603050405020304" pitchFamily="18" charset="0"/>
              </a:rPr>
              <a:t> should contact GSO housing: </a:t>
            </a:r>
            <a:r>
              <a:rPr lang="en-US" u="sng" dirty="0">
                <a:latin typeface="Times New Roman" panose="02020603050405020304" pitchFamily="18" charset="0"/>
                <a:cs typeface="Times New Roman" panose="02020603050405020304" pitchFamily="18" charset="0"/>
                <a:hlinkClick r:id="rId5"/>
              </a:rPr>
              <a:t>CNBGSOHousing@state.gov</a:t>
            </a:r>
            <a:r>
              <a:rPr lang="en-US" dirty="0">
                <a:latin typeface="Times New Roman" panose="02020603050405020304" pitchFamily="18" charset="0"/>
                <a:cs typeface="Times New Roman" panose="02020603050405020304" pitchFamily="18" charset="0"/>
              </a:rPr>
              <a:t> </a:t>
            </a:r>
          </a:p>
          <a:p>
            <a:pPr lvl="1" fontAlgn="base"/>
            <a:endParaRPr lang="en-US"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Feedback is encouraged and can be sent to </a:t>
            </a:r>
            <a:r>
              <a:rPr lang="en-US" u="sng" dirty="0">
                <a:latin typeface="Times New Roman" panose="02020603050405020304" pitchFamily="18" charset="0"/>
                <a:cs typeface="Times New Roman" panose="02020603050405020304" pitchFamily="18" charset="0"/>
                <a:hlinkClick r:id="rId6"/>
              </a:rPr>
              <a:t>337asuf.fm.finance@us.af.mil</a:t>
            </a:r>
            <a:r>
              <a:rPr lang="en-US" u="sng" dirty="0">
                <a:latin typeface="Times New Roman" panose="02020603050405020304" pitchFamily="18" charset="0"/>
                <a:cs typeface="Times New Roman" panose="02020603050405020304" pitchFamily="18" charset="0"/>
              </a:rPr>
              <a:t> </a:t>
            </a:r>
            <a:endParaRPr lang="en-JM"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9090" y="4827825"/>
            <a:ext cx="1651062" cy="1168153"/>
          </a:xfrm>
          <a:prstGeom prst="ellipse">
            <a:avLst/>
          </a:prstGeom>
          <a:ln>
            <a:noFill/>
          </a:ln>
          <a:effectLst>
            <a:softEdge rad="112500"/>
          </a:effectLst>
        </p:spPr>
      </p:pic>
    </p:spTree>
    <p:extLst>
      <p:ext uri="{BB962C8B-B14F-4D97-AF65-F5344CB8AC3E}">
        <p14:creationId xmlns:p14="http://schemas.microsoft.com/office/powerpoint/2010/main" val="1569485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6769100" cy="1143000"/>
          </a:xfrm>
        </p:spPr>
        <p:txBody>
          <a:bodyPr/>
          <a:lstStyle/>
          <a:p>
            <a:r>
              <a:rPr lang="en-US" dirty="0">
                <a:solidFill>
                  <a:srgbClr val="002060"/>
                </a:solidFill>
                <a:latin typeface="Times New Roman" panose="02020603050405020304" pitchFamily="18" charset="0"/>
                <a:cs typeface="Times New Roman" panose="02020603050405020304" pitchFamily="18" charset="0"/>
              </a:rPr>
              <a:t>Det 4 Air Postal Service (Sydney)</a:t>
            </a:r>
          </a:p>
        </p:txBody>
      </p:sp>
      <p:sp>
        <p:nvSpPr>
          <p:cNvPr id="3" name="Content Placeholder 2"/>
          <p:cNvSpPr>
            <a:spLocks noGrp="1"/>
          </p:cNvSpPr>
          <p:nvPr>
            <p:ph idx="1"/>
          </p:nvPr>
        </p:nvSpPr>
        <p:spPr>
          <a:xfrm>
            <a:off x="381000" y="1223865"/>
            <a:ext cx="8131175" cy="4324350"/>
          </a:xfrm>
        </p:spPr>
        <p:txBody>
          <a:bodyPr/>
          <a:lstStyle/>
          <a:p>
            <a:pPr marL="0" indent="0">
              <a:buNone/>
            </a:pPr>
            <a:endParaRPr lang="en-US" b="0" dirty="0">
              <a:latin typeface="Times New Roman" panose="02020603050405020304" pitchFamily="18" charset="0"/>
              <a:cs typeface="Times New Roman" panose="02020603050405020304" pitchFamily="18" charset="0"/>
            </a:endParaRPr>
          </a:p>
          <a:p>
            <a:pPr marL="0" indent="0">
              <a:buNone/>
            </a:pPr>
            <a:r>
              <a:rPr lang="en-US" b="0" dirty="0">
                <a:latin typeface="Times New Roman" panose="02020603050405020304" pitchFamily="18" charset="0"/>
                <a:cs typeface="Times New Roman" panose="02020603050405020304" pitchFamily="18" charset="0"/>
              </a:rPr>
              <a:t>You may qualify if you are stationed in Australia as: </a:t>
            </a:r>
          </a:p>
          <a:p>
            <a:pPr lvl="1"/>
            <a:r>
              <a:rPr lang="en-US" b="0" dirty="0">
                <a:latin typeface="Times New Roman" panose="02020603050405020304" pitchFamily="18" charset="0"/>
                <a:cs typeface="Times New Roman" panose="02020603050405020304" pitchFamily="18" charset="0"/>
              </a:rPr>
              <a:t>An exchange student; and/or,</a:t>
            </a:r>
          </a:p>
          <a:p>
            <a:pPr lvl="1"/>
            <a:r>
              <a:rPr lang="en-US" b="0" dirty="0">
                <a:latin typeface="Times New Roman" panose="02020603050405020304" pitchFamily="18" charset="0"/>
                <a:cs typeface="Times New Roman" panose="02020603050405020304" pitchFamily="18" charset="0"/>
              </a:rPr>
              <a:t>Not in close proximity to Canberra </a:t>
            </a:r>
          </a:p>
          <a:p>
            <a:pPr marL="406400" lvl="1" indent="0">
              <a:buNone/>
            </a:pPr>
            <a:endParaRPr lang="en-US" b="0" dirty="0">
              <a:latin typeface="Times New Roman" panose="02020603050405020304" pitchFamily="18" charset="0"/>
              <a:cs typeface="Times New Roman" panose="02020603050405020304" pitchFamily="18" charset="0"/>
            </a:endParaRPr>
          </a:p>
          <a:p>
            <a:pPr marL="0" lvl="1" indent="0">
              <a:buNone/>
            </a:pPr>
            <a:r>
              <a:rPr lang="en-US" b="0" dirty="0">
                <a:latin typeface="Times New Roman" panose="02020603050405020304" pitchFamily="18" charset="0"/>
                <a:cs typeface="Times New Roman" panose="02020603050405020304" pitchFamily="18" charset="0"/>
              </a:rPr>
              <a:t>If so, please email a copy of your orders to: </a:t>
            </a:r>
            <a:r>
              <a:rPr lang="en-US" b="0" dirty="0">
                <a:latin typeface="Times New Roman" panose="02020603050405020304" pitchFamily="18" charset="0"/>
                <a:cs typeface="Times New Roman" panose="02020603050405020304" pitchFamily="18" charset="0"/>
                <a:hlinkClick r:id="rId3"/>
              </a:rPr>
              <a:t>det4pacafairps@outlook.com</a:t>
            </a:r>
            <a:r>
              <a:rPr lang="en-US" b="0" dirty="0">
                <a:latin typeface="Times New Roman" panose="02020603050405020304" pitchFamily="18" charset="0"/>
                <a:cs typeface="Times New Roman" panose="02020603050405020304" pitchFamily="18" charset="0"/>
              </a:rPr>
              <a:t> to receive the required paperwork. Upon receipt of the completed copies, the Det 4 APS will provide details/instructions for use and compliance of the APO services and mail privileges.</a:t>
            </a:r>
          </a:p>
        </p:txBody>
      </p:sp>
    </p:spTree>
    <p:extLst>
      <p:ext uri="{BB962C8B-B14F-4D97-AF65-F5344CB8AC3E}">
        <p14:creationId xmlns:p14="http://schemas.microsoft.com/office/powerpoint/2010/main" val="3791891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Times New Roman" panose="02020603050405020304" pitchFamily="18" charset="0"/>
                <a:cs typeface="Times New Roman" panose="02020603050405020304" pitchFamily="18" charset="0"/>
              </a:rPr>
              <a:t>Contact Details</a:t>
            </a:r>
          </a:p>
        </p:txBody>
      </p:sp>
      <p:sp>
        <p:nvSpPr>
          <p:cNvPr id="11" name="Content Placeholder 2">
            <a:extLst>
              <a:ext uri="{FF2B5EF4-FFF2-40B4-BE49-F238E27FC236}">
                <a16:creationId xmlns:a16="http://schemas.microsoft.com/office/drawing/2014/main" id="{433EB1C9-9987-AC05-F728-386D1B6B93FB}"/>
              </a:ext>
            </a:extLst>
          </p:cNvPr>
          <p:cNvSpPr txBox="1">
            <a:spLocks/>
          </p:cNvSpPr>
          <p:nvPr/>
        </p:nvSpPr>
        <p:spPr>
          <a:xfrm>
            <a:off x="290512" y="1652587"/>
            <a:ext cx="8562976" cy="33004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latin typeface="Times New Roman" panose="02020603050405020304" pitchFamily="18" charset="0"/>
                <a:cs typeface="Times New Roman" panose="02020603050405020304" pitchFamily="18" charset="0"/>
              </a:rPr>
              <a:t>Det 4 APS</a:t>
            </a:r>
          </a:p>
          <a:p>
            <a:pPr lvl="1"/>
            <a:r>
              <a:rPr lang="en-US" sz="2400" dirty="0">
                <a:effectLst/>
                <a:latin typeface="Times New Roman" panose="02020603050405020304" pitchFamily="18" charset="0"/>
                <a:ea typeface="Aptos" panose="020B0004020202020204" pitchFamily="34" charset="0"/>
                <a:cs typeface="Times New Roman" panose="02020603050405020304" pitchFamily="18" charset="0"/>
              </a:rPr>
              <a:t>Org box: </a:t>
            </a:r>
            <a:r>
              <a:rPr lang="en-US" sz="2400" dirty="0">
                <a:effectLst/>
                <a:latin typeface="Times New Roman" panose="02020603050405020304" pitchFamily="18" charset="0"/>
                <a:ea typeface="Aptos" panose="020B0004020202020204" pitchFamily="34" charset="0"/>
                <a:cs typeface="Times New Roman" panose="02020603050405020304" pitchFamily="18" charset="0"/>
                <a:hlinkClick r:id="rId3"/>
              </a:rPr>
              <a:t>det4pacafairps@outlook.com</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t>
            </a:r>
          </a:p>
          <a:p>
            <a:pPr lvl="1"/>
            <a:r>
              <a:rPr lang="en-US" sz="2400" dirty="0">
                <a:latin typeface="Times New Roman" panose="02020603050405020304" pitchFamily="18" charset="0"/>
                <a:cs typeface="Times New Roman" panose="02020603050405020304" pitchFamily="18" charset="0"/>
              </a:rPr>
              <a:t>Commercial Phone: +61 02 9316-8569</a:t>
            </a:r>
          </a:p>
          <a:p>
            <a:pPr lvl="1"/>
            <a:r>
              <a:rPr lang="en-US" sz="2400" dirty="0">
                <a:latin typeface="Times New Roman" panose="02020603050405020304" pitchFamily="18" charset="0"/>
                <a:cs typeface="Times New Roman" panose="02020603050405020304" pitchFamily="18" charset="0"/>
              </a:rPr>
              <a:t>Defense Switch Network (DSN): (315) 447-8007</a:t>
            </a:r>
          </a:p>
        </p:txBody>
      </p:sp>
    </p:spTree>
    <p:extLst>
      <p:ext uri="{BB962C8B-B14F-4D97-AF65-F5344CB8AC3E}">
        <p14:creationId xmlns:p14="http://schemas.microsoft.com/office/powerpoint/2010/main" val="1189524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sp>
        <p:nvSpPr>
          <p:cNvPr id="6" name="Title 4"/>
          <p:cNvSpPr>
            <a:spLocks noGrp="1"/>
          </p:cNvSpPr>
          <p:nvPr>
            <p:ph type="title"/>
          </p:nvPr>
        </p:nvSpPr>
        <p:spPr>
          <a:xfrm>
            <a:off x="990600" y="314325"/>
            <a:ext cx="8229600" cy="1143000"/>
          </a:xfrm>
        </p:spPr>
        <p:txBody>
          <a:bodyPr/>
          <a:lstStyle/>
          <a:p>
            <a:r>
              <a:rPr lang="en-US" b="1" i="1" dirty="0">
                <a:solidFill>
                  <a:srgbClr val="002060"/>
                </a:solidFill>
                <a:latin typeface="Times New Roman" panose="02020603050405020304" pitchFamily="18" charset="0"/>
                <a:cs typeface="Times New Roman" panose="02020603050405020304" pitchFamily="18" charset="0"/>
              </a:rPr>
              <a:t>337th Air Support Flight </a:t>
            </a:r>
            <a:endParaRPr lang="en-JM" b="1" i="1"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4"/>
          <p:cNvSpPr>
            <a:spLocks noGrp="1"/>
          </p:cNvSpPr>
          <p:nvPr>
            <p:ph idx="1"/>
          </p:nvPr>
        </p:nvSpPr>
        <p:spPr>
          <a:xfrm>
            <a:off x="371476" y="1447800"/>
            <a:ext cx="8229600" cy="4525963"/>
          </a:xfrm>
          <a:prstGeom prst="rect">
            <a:avLst/>
          </a:prstGeom>
        </p:spPr>
        <p:txBody>
          <a:bodyPr wrap="square">
            <a:spAutoFit/>
          </a:bodyPr>
          <a:lstStyle/>
          <a:p>
            <a:pPr marL="0" indent="0" algn="ctr">
              <a:buNone/>
            </a:pPr>
            <a:r>
              <a:rPr lang="en-US" sz="1800" b="1" i="1" dirty="0">
                <a:latin typeface="Palatino Linotype" pitchFamily="18" charset="0"/>
                <a:cs typeface="Lucida Sans Unicode" pitchFamily="34" charset="0"/>
              </a:rPr>
              <a:t>Mission Australia: Advancing the Alliance </a:t>
            </a:r>
            <a:endParaRPr lang="en-JM" sz="1800" dirty="0">
              <a:latin typeface="Palatino Linotype" pitchFamily="18" charset="0"/>
            </a:endParaRPr>
          </a:p>
        </p:txBody>
      </p:sp>
      <p:cxnSp>
        <p:nvCxnSpPr>
          <p:cNvPr id="8" name="Straight Connector 7"/>
          <p:cNvCxnSpPr/>
          <p:nvPr/>
        </p:nvCxnSpPr>
        <p:spPr>
          <a:xfrm>
            <a:off x="180976" y="1371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80976" y="61722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pic>
        <p:nvPicPr>
          <p:cNvPr id="10"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1" y="2209800"/>
            <a:ext cx="3386883" cy="3647412"/>
          </a:xfrm>
          <a:prstGeom prst="rect">
            <a:avLst/>
          </a:prstGeom>
        </p:spPr>
      </p:pic>
      <p:sp>
        <p:nvSpPr>
          <p:cNvPr id="2" name="Rectangle 1"/>
          <p:cNvSpPr/>
          <p:nvPr/>
        </p:nvSpPr>
        <p:spPr>
          <a:xfrm>
            <a:off x="3581400" y="2674735"/>
            <a:ext cx="4953000" cy="2800767"/>
          </a:xfrm>
          <a:prstGeom prst="rect">
            <a:avLst/>
          </a:prstGeom>
        </p:spPr>
        <p:txBody>
          <a:bodyPr wrap="square">
            <a:spAutoFit/>
          </a:bodyPr>
          <a:lstStyle/>
          <a:p>
            <a:pPr algn="ctr"/>
            <a:r>
              <a:rPr lang="en-US" sz="2800" b="1" dirty="0">
                <a:solidFill>
                  <a:srgbClr val="170BB5"/>
                </a:solidFill>
                <a:latin typeface="Times New Roman" panose="02020603050405020304" pitchFamily="18" charset="0"/>
                <a:cs typeface="Times New Roman" panose="02020603050405020304" pitchFamily="18" charset="0"/>
              </a:rPr>
              <a:t>If any questions, please email the respective org  box. </a:t>
            </a:r>
          </a:p>
          <a:p>
            <a:pPr algn="ctr"/>
            <a:r>
              <a:rPr lang="en-US" sz="4000" b="1" dirty="0">
                <a:solidFill>
                  <a:srgbClr val="170BB5"/>
                </a:solidFill>
                <a:latin typeface="Times New Roman" panose="02020603050405020304" pitchFamily="18" charset="0"/>
                <a:cs typeface="Times New Roman" panose="02020603050405020304" pitchFamily="18" charset="0"/>
              </a:rPr>
              <a:t>Thank you and </a:t>
            </a:r>
          </a:p>
          <a:p>
            <a:pPr algn="ctr"/>
            <a:r>
              <a:rPr lang="en-US" sz="4000" b="1" dirty="0">
                <a:solidFill>
                  <a:srgbClr val="170BB5"/>
                </a:solidFill>
                <a:latin typeface="Times New Roman" panose="02020603050405020304" pitchFamily="18" charset="0"/>
                <a:cs typeface="Times New Roman" panose="02020603050405020304" pitchFamily="18" charset="0"/>
              </a:rPr>
              <a:t>Welcome to Australia!!</a:t>
            </a:r>
            <a:endParaRPr lang="en-JM"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80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67199"/>
          </a:xfrm>
        </p:spPr>
        <p:txBody>
          <a:bodyPr>
            <a:normAutofit/>
          </a:bodyPr>
          <a:lstStyle/>
          <a:p>
            <a:pPr fontAlgn="base">
              <a:buFont typeface="Wingdings" pitchFamily="2" charset="2"/>
              <a:buChar char="§"/>
            </a:pPr>
            <a:r>
              <a:rPr lang="en-US" sz="2400" b="1" dirty="0">
                <a:latin typeface="Times New Roman" panose="02020603050405020304" pitchFamily="18" charset="0"/>
                <a:cs typeface="Times New Roman" panose="02020603050405020304" pitchFamily="18" charset="0"/>
              </a:rPr>
              <a:t>Find us on Facebook </a:t>
            </a:r>
            <a:r>
              <a:rPr lang="en-US" sz="2400" b="1" u="sng" dirty="0">
                <a:latin typeface="Times New Roman" panose="02020603050405020304" pitchFamily="18" charset="0"/>
                <a:cs typeface="Times New Roman" panose="02020603050405020304" pitchFamily="18" charset="0"/>
                <a:hlinkClick r:id="rId3"/>
              </a:rPr>
              <a:t>https://www.facebook.com/337asuf</a:t>
            </a:r>
            <a:r>
              <a:rPr lang="en-US" sz="2400" b="1" u="sng"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fontAlgn="base">
              <a:buFont typeface="Wingdings" pitchFamily="2" charset="2"/>
              <a:buChar char="§"/>
            </a:pPr>
            <a:endParaRPr lang="en-US" sz="2400" b="1" dirty="0">
              <a:latin typeface="Times New Roman" panose="02020603050405020304" pitchFamily="18" charset="0"/>
              <a:cs typeface="Times New Roman" panose="02020603050405020304" pitchFamily="18" charset="0"/>
            </a:endParaRPr>
          </a:p>
          <a:p>
            <a:pPr fontAlgn="base">
              <a:buFont typeface="Wingdings" pitchFamily="2" charset="2"/>
              <a:buChar char="§"/>
            </a:pPr>
            <a:r>
              <a:rPr lang="en-US" sz="2400" b="1" dirty="0">
                <a:latin typeface="Times New Roman" panose="02020603050405020304" pitchFamily="18" charset="0"/>
                <a:cs typeface="Times New Roman" panose="02020603050405020304" pitchFamily="18" charset="0"/>
              </a:rPr>
              <a:t>337 ASUF Website </a:t>
            </a:r>
            <a:r>
              <a:rPr lang="en-US" sz="2400" b="1" u="sng" dirty="0">
                <a:latin typeface="Times New Roman" panose="02020603050405020304" pitchFamily="18" charset="0"/>
                <a:cs typeface="Times New Roman" panose="02020603050405020304" pitchFamily="18" charset="0"/>
                <a:hlinkClick r:id="rId4"/>
              </a:rPr>
              <a:t>https://www.yokota.af.mil/About-Us/Mission-Partners/337th-Air-Support-Flight/</a:t>
            </a:r>
            <a:r>
              <a:rPr lang="en-US" sz="2400" b="1" u="sng"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lvl="1" fontAlgn="base"/>
            <a:r>
              <a:rPr lang="en-US" sz="2400" dirty="0">
                <a:latin typeface="Times New Roman" panose="02020603050405020304" pitchFamily="18" charset="0"/>
                <a:cs typeface="Times New Roman" panose="02020603050405020304" pitchFamily="18" charset="0"/>
              </a:rPr>
              <a:t>One stop shop for your general inquires. </a:t>
            </a:r>
          </a:p>
          <a:p>
            <a:pPr lvl="2" fontAlgn="base">
              <a:buFont typeface="Wingdings" pitchFamily="2" charset="2"/>
              <a:buChar char="ü"/>
            </a:pPr>
            <a:r>
              <a:rPr lang="en-US" dirty="0">
                <a:latin typeface="Times New Roman" panose="02020603050405020304" pitchFamily="18" charset="0"/>
                <a:cs typeface="Times New Roman" panose="02020603050405020304" pitchFamily="18" charset="0"/>
              </a:rPr>
              <a:t>Medical &amp; Dental Forms</a:t>
            </a:r>
          </a:p>
          <a:p>
            <a:pPr lvl="2" fontAlgn="base">
              <a:buFont typeface="Wingdings" pitchFamily="2" charset="2"/>
              <a:buChar char="ü"/>
            </a:pPr>
            <a:r>
              <a:rPr lang="en-US" dirty="0">
                <a:latin typeface="Times New Roman" panose="02020603050405020304" pitchFamily="18" charset="0"/>
                <a:cs typeface="Times New Roman" panose="02020603050405020304" pitchFamily="18" charset="0"/>
              </a:rPr>
              <a:t>Wills/POAs</a:t>
            </a:r>
          </a:p>
          <a:p>
            <a:pPr lvl="2" fontAlgn="base">
              <a:buFont typeface="Wingdings" pitchFamily="2" charset="2"/>
              <a:buChar char="ü"/>
            </a:pPr>
            <a:r>
              <a:rPr lang="en-US" dirty="0">
                <a:latin typeface="Times New Roman" panose="02020603050405020304" pitchFamily="18" charset="0"/>
                <a:cs typeface="Times New Roman" panose="02020603050405020304" pitchFamily="18" charset="0"/>
              </a:rPr>
              <a:t>Dependent Schooling</a:t>
            </a:r>
          </a:p>
          <a:p>
            <a:pPr lvl="2" fontAlgn="base">
              <a:buFont typeface="Wingdings" pitchFamily="2" charset="2"/>
              <a:buChar char="ü"/>
            </a:pPr>
            <a:r>
              <a:rPr lang="en-US" dirty="0">
                <a:latin typeface="Times New Roman" panose="02020603050405020304" pitchFamily="18" charset="0"/>
                <a:cs typeface="Times New Roman" panose="02020603050405020304" pitchFamily="18" charset="0"/>
              </a:rPr>
              <a:t>Household goods information etc. </a:t>
            </a:r>
          </a:p>
        </p:txBody>
      </p:sp>
      <p:pic>
        <p:nvPicPr>
          <p:cNvPr id="4"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1" y="16597"/>
            <a:ext cx="990599" cy="985694"/>
          </a:xfrm>
          <a:prstGeom prst="rect">
            <a:avLst/>
          </a:prstGeom>
        </p:spPr>
      </p:pic>
      <p:sp>
        <p:nvSpPr>
          <p:cNvPr id="6" name="TextBox 5"/>
          <p:cNvSpPr txBox="1"/>
          <p:nvPr/>
        </p:nvSpPr>
        <p:spPr>
          <a:xfrm>
            <a:off x="3352800" y="433739"/>
            <a:ext cx="5486399" cy="830997"/>
          </a:xfrm>
          <a:prstGeom prst="rect">
            <a:avLst/>
          </a:prstGeom>
          <a:noFill/>
        </p:spPr>
        <p:txBody>
          <a:bodyPr wrap="square" rtlCol="0">
            <a:spAutoFit/>
          </a:bodyPr>
          <a:lstStyle/>
          <a:p>
            <a:pPr algn="r"/>
            <a:r>
              <a:rPr lang="en-US" sz="4800" b="1" dirty="0">
                <a:solidFill>
                  <a:srgbClr val="002060"/>
                </a:solidFill>
                <a:latin typeface="Times New Roman" panose="02020603050405020304" pitchFamily="18" charset="0"/>
                <a:cs typeface="Times New Roman" panose="02020603050405020304" pitchFamily="18" charset="0"/>
              </a:rPr>
              <a:t>DoD Community</a:t>
            </a:r>
            <a:endParaRPr lang="en-JM" sz="4800" b="1" dirty="0">
              <a:solidFill>
                <a:srgbClr val="00206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304800" y="1330349"/>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228599" y="59436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1114425" y="6002923"/>
            <a:ext cx="6172200" cy="338554"/>
          </a:xfrm>
          <a:prstGeom prst="rect">
            <a:avLst/>
          </a:prstGeom>
        </p:spPr>
        <p:txBody>
          <a:bodyPr wrap="square">
            <a:spAutoFit/>
          </a:bodyPr>
          <a:lstStyle/>
          <a:p>
            <a:pPr algn="ctr"/>
            <a:r>
              <a:rPr lang="en-US" sz="1600" b="1" i="1" dirty="0">
                <a:latin typeface="Palatino Linotype" pitchFamily="18" charset="0"/>
                <a:cs typeface="Lucida Sans Unicode" pitchFamily="34" charset="0"/>
              </a:rPr>
              <a:t>Mission Australia: Advancing the Alliance </a:t>
            </a:r>
            <a:endParaRPr lang="en-JM" sz="1600" dirty="0">
              <a:latin typeface="Palatino Linotype" pitchFamily="18"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483643" y="3200400"/>
            <a:ext cx="2343151" cy="2510519"/>
          </a:xfrm>
          <a:prstGeom prst="rect">
            <a:avLst/>
          </a:prstGeom>
        </p:spPr>
      </p:pic>
    </p:spTree>
    <p:extLst>
      <p:ext uri="{BB962C8B-B14F-4D97-AF65-F5344CB8AC3E}">
        <p14:creationId xmlns:p14="http://schemas.microsoft.com/office/powerpoint/2010/main" val="136502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57200" y="0"/>
            <a:ext cx="8229600" cy="1143000"/>
          </a:xfrm>
        </p:spPr>
        <p:txBody>
          <a:bodyPr>
            <a:normAutofit fontScale="90000"/>
          </a:bodyPr>
          <a:lstStyle/>
          <a:p>
            <a:r>
              <a:rPr lang="en-US" b="1" i="1" dirty="0">
                <a:solidFill>
                  <a:srgbClr val="002060"/>
                </a:solidFill>
                <a:latin typeface="Times New Roman" panose="02020603050405020304" pitchFamily="18" charset="0"/>
                <a:cs typeface="Times New Roman" panose="02020603050405020304" pitchFamily="18" charset="0"/>
              </a:rPr>
              <a:t>Judge Advocate Office</a:t>
            </a:r>
            <a:br>
              <a:rPr lang="en-US" b="1" i="1" dirty="0">
                <a:solidFill>
                  <a:srgbClr val="002060"/>
                </a:solidFill>
                <a:latin typeface="Times New Roman" panose="02020603050405020304" pitchFamily="18" charset="0"/>
                <a:cs typeface="Times New Roman" panose="02020603050405020304" pitchFamily="18" charset="0"/>
              </a:rPr>
            </a:br>
            <a:r>
              <a:rPr lang="en-US" sz="3100" b="1" i="1" dirty="0">
                <a:solidFill>
                  <a:srgbClr val="002060"/>
                </a:solidFill>
                <a:latin typeface="Times New Roman" panose="02020603050405020304" pitchFamily="18" charset="0"/>
                <a:cs typeface="Times New Roman" panose="02020603050405020304" pitchFamily="18" charset="0"/>
              </a:rPr>
              <a:t>US Embassy Australia</a:t>
            </a:r>
            <a:endParaRPr lang="en-JM" sz="3100" b="1" i="1" dirty="0">
              <a:solidFill>
                <a:srgbClr val="00206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333375" y="1162050"/>
            <a:ext cx="8229600" cy="369332"/>
          </a:xfrm>
          <a:prstGeom prst="rect">
            <a:avLst/>
          </a:prstGeom>
        </p:spPr>
        <p:txBody>
          <a:bodyPr wrap="square">
            <a:spAutoFit/>
          </a:bodyPr>
          <a:lstStyle/>
          <a:p>
            <a:pPr marL="0" indent="0" algn="ctr">
              <a:buNone/>
            </a:pPr>
            <a:r>
              <a:rPr lang="en-US" sz="1800" b="1" i="1" dirty="0">
                <a:latin typeface="Palatino Linotype" pitchFamily="18" charset="0"/>
                <a:cs typeface="Lucida Sans Unicode" pitchFamily="34" charset="0"/>
              </a:rPr>
              <a:t>Mission Australia: Advancing the Alliance </a:t>
            </a:r>
            <a:endParaRPr lang="en-JM" sz="1800" dirty="0">
              <a:latin typeface="Palatino Linotype" pitchFamily="18" charset="0"/>
            </a:endParaRPr>
          </a:p>
        </p:txBody>
      </p:sp>
      <p:cxnSp>
        <p:nvCxnSpPr>
          <p:cNvPr id="6" name="Straight Connector 5"/>
          <p:cNvCxnSpPr/>
          <p:nvPr/>
        </p:nvCxnSpPr>
        <p:spPr>
          <a:xfrm>
            <a:off x="304800" y="1143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3505200" y="4031182"/>
            <a:ext cx="4876800" cy="1815882"/>
          </a:xfrm>
          <a:prstGeom prst="rect">
            <a:avLst/>
          </a:prstGeom>
        </p:spPr>
        <p:txBody>
          <a:bodyPr wrap="square">
            <a:spAutoFit/>
          </a:bodyPr>
          <a:lstStyle/>
          <a:p>
            <a:pPr algn="r"/>
            <a:r>
              <a:rPr lang="en-JM" sz="2800" b="1" dirty="0">
                <a:solidFill>
                  <a:srgbClr val="170BB5"/>
                </a:solidFill>
                <a:latin typeface="Times New Roman" panose="02020603050405020304" pitchFamily="18" charset="0"/>
                <a:cs typeface="Times New Roman" panose="02020603050405020304" pitchFamily="18" charset="0"/>
              </a:rPr>
              <a:t>Pacific Air Forces, Office of the Staff Judge Advocate Operating Location-Echo </a:t>
            </a:r>
          </a:p>
          <a:p>
            <a:pPr algn="r"/>
            <a:r>
              <a:rPr lang="en-JM" sz="2800" b="1" dirty="0">
                <a:solidFill>
                  <a:srgbClr val="170BB5"/>
                </a:solidFill>
                <a:latin typeface="Times New Roman" panose="02020603050405020304" pitchFamily="18" charset="0"/>
                <a:cs typeface="Times New Roman" panose="02020603050405020304" pitchFamily="18" charset="0"/>
              </a:rPr>
              <a:t>(HQ PACAF/JA OL-E)</a:t>
            </a:r>
          </a:p>
        </p:txBody>
      </p:sp>
      <p:cxnSp>
        <p:nvCxnSpPr>
          <p:cNvPr id="9" name="Straight Connector 8"/>
          <p:cNvCxnSpPr/>
          <p:nvPr/>
        </p:nvCxnSpPr>
        <p:spPr>
          <a:xfrm>
            <a:off x="304800" y="6315075"/>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pic>
        <p:nvPicPr>
          <p:cNvPr id="13" name="Picture 12">
            <a:extLst>
              <a:ext uri="{FF2B5EF4-FFF2-40B4-BE49-F238E27FC236}">
                <a16:creationId xmlns:a16="http://schemas.microsoft.com/office/drawing/2014/main" id="{E8F78B21-6A53-1193-535C-351B170A913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65719" y="0"/>
            <a:ext cx="1090765" cy="1090765"/>
          </a:xfrm>
          <a:prstGeom prst="rect">
            <a:avLst/>
          </a:prstGeom>
        </p:spPr>
      </p:pic>
      <p:pic>
        <p:nvPicPr>
          <p:cNvPr id="14" name="Picture 4">
            <a:extLst>
              <a:ext uri="{FF2B5EF4-FFF2-40B4-BE49-F238E27FC236}">
                <a16:creationId xmlns:a16="http://schemas.microsoft.com/office/drawing/2014/main" id="{5C4F65C9-E507-086C-FBD3-9D55277A2C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2584" y="59809"/>
            <a:ext cx="1061991" cy="10529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JAG Home">
            <a:extLst>
              <a:ext uri="{FF2B5EF4-FFF2-40B4-BE49-F238E27FC236}">
                <a16:creationId xmlns:a16="http://schemas.microsoft.com/office/drawing/2014/main" id="{64E8EE1B-152F-F7B7-9D08-A82024BF24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65" y="1828800"/>
            <a:ext cx="3069035" cy="3110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02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fontAlgn="base">
              <a:buFont typeface="Wingdings" pitchFamily="2" charset="2"/>
              <a:buChar char="§"/>
            </a:pPr>
            <a:r>
              <a:rPr lang="en-US" sz="2400" b="1" dirty="0">
                <a:latin typeface="Times New Roman" panose="02020603050405020304" pitchFamily="18" charset="0"/>
                <a:cs typeface="Times New Roman" panose="02020603050405020304" pitchFamily="18" charset="0"/>
              </a:rPr>
              <a:t>SOFA Briefing for US DoD Personnel in Australia</a:t>
            </a:r>
          </a:p>
          <a:p>
            <a:pPr marL="0" indent="0" fontAlgn="base">
              <a:buNone/>
            </a:pPr>
            <a:endParaRPr lang="en-US" sz="2400" b="1" dirty="0">
              <a:latin typeface="Times New Roman" panose="02020603050405020304" pitchFamily="18" charset="0"/>
              <a:cs typeface="Times New Roman" panose="02020603050405020304" pitchFamily="18" charset="0"/>
            </a:endParaRPr>
          </a:p>
          <a:p>
            <a:pPr fontAlgn="base">
              <a:buFont typeface="Wingdings" pitchFamily="2" charset="2"/>
              <a:buChar char="§"/>
            </a:pPr>
            <a:r>
              <a:rPr lang="en-US" sz="2400" b="1" dirty="0">
                <a:latin typeface="Times New Roman" panose="02020603050405020304" pitchFamily="18" charset="0"/>
                <a:cs typeface="Times New Roman" panose="02020603050405020304" pitchFamily="18" charset="0"/>
              </a:rPr>
              <a:t>Contact Info:</a:t>
            </a:r>
          </a:p>
          <a:p>
            <a:pPr lvl="1" fontAlgn="base"/>
            <a:r>
              <a:rPr lang="en-US" sz="2400" dirty="0">
                <a:latin typeface="Times New Roman" panose="02020603050405020304" pitchFamily="18" charset="0"/>
                <a:cs typeface="Times New Roman" panose="02020603050405020304" pitchFamily="18" charset="0"/>
              </a:rPr>
              <a:t>Org box: </a:t>
            </a:r>
            <a:r>
              <a:rPr lang="en-US" sz="2400" dirty="0">
                <a:latin typeface="Times New Roman" panose="02020603050405020304" pitchFamily="18" charset="0"/>
                <a:cs typeface="Times New Roman" panose="02020603050405020304" pitchFamily="18" charset="0"/>
                <a:hlinkClick r:id="rId3"/>
              </a:rPr>
              <a:t>PACAF.JAOL-E.CANBERRA@US.AF.MIL</a:t>
            </a:r>
            <a:r>
              <a:rPr lang="en-US" sz="2400" dirty="0">
                <a:latin typeface="Times New Roman" panose="02020603050405020304" pitchFamily="18" charset="0"/>
                <a:cs typeface="Times New Roman" panose="02020603050405020304" pitchFamily="18" charset="0"/>
              </a:rPr>
              <a:t> </a:t>
            </a:r>
          </a:p>
          <a:p>
            <a:pPr lvl="1" fontAlgn="base"/>
            <a:r>
              <a:rPr lang="en-US" sz="2400" dirty="0">
                <a:latin typeface="Times New Roman" panose="02020603050405020304" pitchFamily="18" charset="0"/>
                <a:cs typeface="Times New Roman" panose="02020603050405020304" pitchFamily="18" charset="0"/>
              </a:rPr>
              <a:t>Commercial Phone: +61 02 6214-3804/5804</a:t>
            </a:r>
          </a:p>
          <a:p>
            <a:pPr lvl="1" fontAlgn="base"/>
            <a:r>
              <a:rPr lang="en-US" sz="2400" dirty="0">
                <a:latin typeface="Times New Roman" panose="02020603050405020304" pitchFamily="18" charset="0"/>
                <a:cs typeface="Times New Roman" panose="02020603050405020304" pitchFamily="18" charset="0"/>
              </a:rPr>
              <a:t>Defense Switched Network (DSN): (315) 227-5670/5679</a:t>
            </a:r>
          </a:p>
          <a:p>
            <a:pPr marL="457200" lvl="1" indent="0" fontAlgn="base">
              <a:buNone/>
            </a:pPr>
            <a:endParaRPr lang="en-US" sz="2400" dirty="0">
              <a:latin typeface="Times New Roman" panose="02020603050405020304" pitchFamily="18" charset="0"/>
              <a:cs typeface="Times New Roman" panose="02020603050405020304" pitchFamily="18" charset="0"/>
            </a:endParaRPr>
          </a:p>
          <a:p>
            <a:pPr fontAlgn="base">
              <a:buFont typeface="Wingdings" pitchFamily="2" charset="2"/>
              <a:buChar char="§"/>
            </a:pPr>
            <a:r>
              <a:rPr lang="en-US" sz="2400" b="1" dirty="0">
                <a:latin typeface="Times New Roman" panose="02020603050405020304" pitchFamily="18" charset="0"/>
                <a:cs typeface="Times New Roman" panose="02020603050405020304" pitchFamily="18" charset="0"/>
              </a:rPr>
              <a:t>Additional Assistance &amp; Services: </a:t>
            </a:r>
          </a:p>
          <a:p>
            <a:pPr lvl="1" fontAlgn="base"/>
            <a:r>
              <a:rPr lang="en-US" sz="2400" u="sng" dirty="0">
                <a:latin typeface="Times New Roman" panose="02020603050405020304" pitchFamily="18" charset="0"/>
                <a:cs typeface="Times New Roman" panose="02020603050405020304" pitchFamily="18" charset="0"/>
                <a:hlinkClick r:id="rId4"/>
              </a:rPr>
              <a:t>https://www.yokota.af.mil/About-Us/Mission-Partners/337th-Air-Support-Flight/Finding-Your-Way/Legal-Services/</a:t>
            </a:r>
            <a:r>
              <a:rPr lang="en-US" sz="2400" u="sng"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4"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sp>
        <p:nvSpPr>
          <p:cNvPr id="6" name="TextBox 5"/>
          <p:cNvSpPr txBox="1"/>
          <p:nvPr/>
        </p:nvSpPr>
        <p:spPr>
          <a:xfrm>
            <a:off x="3200400" y="433738"/>
            <a:ext cx="5486399" cy="830997"/>
          </a:xfrm>
          <a:prstGeom prst="rect">
            <a:avLst/>
          </a:prstGeom>
          <a:noFill/>
        </p:spPr>
        <p:txBody>
          <a:bodyPr wrap="square" rtlCol="0">
            <a:spAutoFit/>
          </a:bodyPr>
          <a:lstStyle/>
          <a:p>
            <a:pPr algn="r"/>
            <a:r>
              <a:rPr lang="en-US" sz="4800" b="1" dirty="0">
                <a:solidFill>
                  <a:srgbClr val="002060"/>
                </a:solidFill>
                <a:latin typeface="Times New Roman" panose="02020603050405020304" pitchFamily="18" charset="0"/>
                <a:cs typeface="Times New Roman" panose="02020603050405020304" pitchFamily="18" charset="0"/>
              </a:rPr>
              <a:t>SOFA Brief</a:t>
            </a:r>
            <a:endParaRPr lang="en-JM" sz="4800" b="1" dirty="0">
              <a:solidFill>
                <a:srgbClr val="00206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228600" y="12954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304800" y="60960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1194726" y="6074776"/>
            <a:ext cx="6172200" cy="338554"/>
          </a:xfrm>
          <a:prstGeom prst="rect">
            <a:avLst/>
          </a:prstGeom>
        </p:spPr>
        <p:txBody>
          <a:bodyPr wrap="square">
            <a:spAutoFit/>
          </a:bodyPr>
          <a:lstStyle/>
          <a:p>
            <a:pPr algn="ctr"/>
            <a:r>
              <a:rPr lang="en-US" sz="1600" b="1" i="1" dirty="0">
                <a:latin typeface="Palatino Linotype" pitchFamily="18" charset="0"/>
                <a:cs typeface="Lucida Sans Unicode" pitchFamily="34" charset="0"/>
              </a:rPr>
              <a:t>Mission Australia: Advancing the Alliance </a:t>
            </a:r>
            <a:endParaRPr lang="en-JM" sz="1600" dirty="0">
              <a:latin typeface="Palatino Linotype" pitchFamily="18" charset="0"/>
            </a:endParaRPr>
          </a:p>
        </p:txBody>
      </p:sp>
    </p:spTree>
    <p:extLst>
      <p:ext uri="{BB962C8B-B14F-4D97-AF65-F5344CB8AC3E}">
        <p14:creationId xmlns:p14="http://schemas.microsoft.com/office/powerpoint/2010/main" val="100791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81000" y="228600"/>
            <a:ext cx="8229600" cy="1143000"/>
          </a:xfrm>
        </p:spPr>
        <p:txBody>
          <a:bodyPr/>
          <a:lstStyle/>
          <a:p>
            <a:r>
              <a:rPr lang="en-US" b="1" i="1" dirty="0">
                <a:solidFill>
                  <a:srgbClr val="002060"/>
                </a:solidFill>
                <a:latin typeface="Times New Roman" panose="02020603050405020304" pitchFamily="18" charset="0"/>
                <a:cs typeface="Times New Roman" panose="02020603050405020304" pitchFamily="18" charset="0"/>
              </a:rPr>
              <a:t>337th Air Support Flight </a:t>
            </a:r>
            <a:endParaRPr lang="en-JM" b="1" i="1" dirty="0">
              <a:solidFill>
                <a:srgbClr val="00206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228600" y="12192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6" name="Content Placeholder 4"/>
          <p:cNvSpPr>
            <a:spLocks noGrp="1"/>
          </p:cNvSpPr>
          <p:nvPr>
            <p:ph idx="1"/>
          </p:nvPr>
        </p:nvSpPr>
        <p:spPr>
          <a:xfrm>
            <a:off x="228600" y="1219200"/>
            <a:ext cx="8229600" cy="369332"/>
          </a:xfrm>
          <a:prstGeom prst="rect">
            <a:avLst/>
          </a:prstGeom>
        </p:spPr>
        <p:txBody>
          <a:bodyPr wrap="square">
            <a:spAutoFit/>
          </a:bodyPr>
          <a:lstStyle/>
          <a:p>
            <a:pPr marL="0" indent="0" algn="ctr">
              <a:buNone/>
            </a:pPr>
            <a:r>
              <a:rPr lang="en-US" sz="1800" b="1" i="1" dirty="0">
                <a:latin typeface="Palatino Linotype" pitchFamily="18" charset="0"/>
                <a:cs typeface="Lucida Sans Unicode" pitchFamily="34" charset="0"/>
              </a:rPr>
              <a:t>Mission Australia: Advancing the Alliance </a:t>
            </a:r>
            <a:endParaRPr lang="en-JM" sz="1800" dirty="0">
              <a:latin typeface="Palatino Linotype" pitchFamily="18" charset="0"/>
            </a:endParaRPr>
          </a:p>
        </p:txBody>
      </p:sp>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057400"/>
            <a:ext cx="3048000" cy="3282461"/>
          </a:xfrm>
          <a:prstGeom prst="rect">
            <a:avLst/>
          </a:prstGeom>
        </p:spPr>
      </p:pic>
      <p:sp>
        <p:nvSpPr>
          <p:cNvPr id="9" name="Rectangle 8"/>
          <p:cNvSpPr/>
          <p:nvPr/>
        </p:nvSpPr>
        <p:spPr>
          <a:xfrm>
            <a:off x="3124200" y="5001978"/>
            <a:ext cx="5791200" cy="1508105"/>
          </a:xfrm>
          <a:prstGeom prst="rect">
            <a:avLst/>
          </a:prstGeom>
        </p:spPr>
        <p:txBody>
          <a:bodyPr wrap="square">
            <a:spAutoFit/>
          </a:bodyPr>
          <a:lstStyle/>
          <a:p>
            <a:pPr algn="r"/>
            <a:r>
              <a:rPr lang="en-JM" sz="2800" b="1" dirty="0">
                <a:solidFill>
                  <a:srgbClr val="170BB5"/>
                </a:solidFill>
                <a:latin typeface="Times New Roman" panose="02020603050405020304" pitchFamily="18" charset="0"/>
                <a:cs typeface="Times New Roman" panose="02020603050405020304" pitchFamily="18" charset="0"/>
              </a:rPr>
              <a:t>Traffic Management Operations</a:t>
            </a:r>
            <a:endParaRPr lang="en-JM" sz="2800" dirty="0">
              <a:solidFill>
                <a:srgbClr val="170BB5"/>
              </a:solidFill>
              <a:latin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JM" sz="2800" b="1" i="0" u="none" strike="noStrike" kern="1200" cap="none" spc="0" normalizeH="0" baseline="0" noProof="0" dirty="0">
                <a:ln>
                  <a:noFill/>
                </a:ln>
                <a:solidFill>
                  <a:srgbClr val="170BB5"/>
                </a:solidFill>
                <a:effectLst/>
                <a:uLnTx/>
                <a:uFillTx/>
                <a:latin typeface="Times New Roman" panose="02020603050405020304" pitchFamily="18" charset="0"/>
                <a:ea typeface="+mn-ea"/>
                <a:cs typeface="Times New Roman" panose="02020603050405020304" pitchFamily="18" charset="0"/>
              </a:rPr>
              <a:t>(337 ASUF/LGT)</a:t>
            </a:r>
            <a:endParaRPr kumimoji="0" lang="en-JM" sz="2800" b="0" i="0" u="none" strike="noStrike" kern="1200" cap="none" spc="0" normalizeH="0" baseline="0" noProof="0" dirty="0">
              <a:ln>
                <a:noFill/>
              </a:ln>
              <a:solidFill>
                <a:srgbClr val="170BB5"/>
              </a:solidFill>
              <a:effectLst/>
              <a:uLnTx/>
              <a:uFillTx/>
              <a:latin typeface="Times New Roman" panose="02020603050405020304" pitchFamily="18" charset="0"/>
              <a:ea typeface="+mn-ea"/>
              <a:cs typeface="Times New Roman" panose="02020603050405020304" pitchFamily="18" charset="0"/>
            </a:endParaRPr>
          </a:p>
          <a:p>
            <a:pPr algn="r"/>
            <a:br>
              <a:rPr lang="en-JM" dirty="0">
                <a:latin typeface="Times New Roman" panose="02020603050405020304" pitchFamily="18" charset="0"/>
                <a:cs typeface="Times New Roman" panose="02020603050405020304" pitchFamily="18" charset="0"/>
              </a:rPr>
            </a:br>
            <a:endParaRPr lang="en-JM"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304800" y="61722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233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sp>
        <p:nvSpPr>
          <p:cNvPr id="6" name="TextBox 5"/>
          <p:cNvSpPr txBox="1"/>
          <p:nvPr/>
        </p:nvSpPr>
        <p:spPr>
          <a:xfrm>
            <a:off x="3171825" y="488430"/>
            <a:ext cx="5486399" cy="830997"/>
          </a:xfrm>
          <a:prstGeom prst="rect">
            <a:avLst/>
          </a:prstGeom>
          <a:noFill/>
        </p:spPr>
        <p:txBody>
          <a:bodyPr wrap="square" rtlCol="0">
            <a:spAutoFit/>
          </a:bodyPr>
          <a:lstStyle/>
          <a:p>
            <a:pPr algn="r"/>
            <a:r>
              <a:rPr lang="en-US" sz="4800" b="1" dirty="0">
                <a:solidFill>
                  <a:srgbClr val="002060"/>
                </a:solidFill>
                <a:latin typeface="Times New Roman" panose="02020603050405020304" pitchFamily="18" charset="0"/>
                <a:cs typeface="Times New Roman" panose="02020603050405020304" pitchFamily="18" charset="0"/>
              </a:rPr>
              <a:t>Inbound Shipment </a:t>
            </a:r>
            <a:endParaRPr lang="en-JM" sz="48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80976" y="1600200"/>
            <a:ext cx="8915400" cy="5047536"/>
          </a:xfrm>
          <a:prstGeom prst="rect">
            <a:avLst/>
          </a:prstGeom>
        </p:spPr>
        <p:txBody>
          <a:bodyPr wrap="square">
            <a:spAutoFit/>
          </a:bodyPr>
          <a:lstStyle/>
          <a:p>
            <a:pPr fontAlgn="base"/>
            <a:r>
              <a:rPr lang="en-US" dirty="0">
                <a:latin typeface="Times New Roman" panose="02020603050405020304" pitchFamily="18" charset="0"/>
                <a:cs typeface="Times New Roman" panose="02020603050405020304" pitchFamily="18" charset="0"/>
              </a:rPr>
              <a:t>Here to assist with Inbound shipment of Household Goods (HHG) and/or Unaccompanied Baggage (UB).</a:t>
            </a:r>
          </a:p>
          <a:p>
            <a:pPr fontAlgn="base"/>
            <a:endParaRPr lang="en-US" sz="16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b="1" dirty="0">
                <a:latin typeface="Times New Roman" panose="02020603050405020304" pitchFamily="18" charset="0"/>
                <a:cs typeface="Times New Roman" panose="02020603050405020304" pitchFamily="18" charset="0"/>
              </a:rPr>
              <a:t>Required Documents</a:t>
            </a:r>
            <a:endParaRPr lang="en-US" sz="1600" b="1"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PCS Orders</a:t>
            </a:r>
            <a:endParaRPr lang="en-US" sz="1600" dirty="0">
              <a:latin typeface="Times New Roman" panose="02020603050405020304" pitchFamily="18" charset="0"/>
              <a:cs typeface="Times New Roman" panose="02020603050405020304" pitchFamily="18" charset="0"/>
            </a:endParaRPr>
          </a:p>
          <a:p>
            <a:pPr lvl="2" fontAlgn="base"/>
            <a:r>
              <a:rPr lang="en-US" dirty="0">
                <a:latin typeface="Times New Roman" panose="02020603050405020304" pitchFamily="18" charset="0"/>
                <a:cs typeface="Times New Roman" panose="02020603050405020304" pitchFamily="18" charset="0"/>
              </a:rPr>
              <a:t>Be sure to include all amendments</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Electronic copy of passports</a:t>
            </a:r>
            <a:endParaRPr lang="en-US" sz="1600" dirty="0">
              <a:latin typeface="Times New Roman" panose="02020603050405020304" pitchFamily="18" charset="0"/>
              <a:cs typeface="Times New Roman" panose="02020603050405020304" pitchFamily="18" charset="0"/>
            </a:endParaRPr>
          </a:p>
          <a:p>
            <a:pPr lvl="2" fontAlgn="base"/>
            <a:r>
              <a:rPr lang="en-US" dirty="0">
                <a:latin typeface="Times New Roman" panose="02020603050405020304" pitchFamily="18" charset="0"/>
                <a:cs typeface="Times New Roman" panose="02020603050405020304" pitchFamily="18" charset="0"/>
              </a:rPr>
              <a:t>Needs to capture signature and photo</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ü"/>
            </a:pPr>
            <a:r>
              <a:rPr lang="en-US" dirty="0">
                <a:latin typeface="Times New Roman" panose="02020603050405020304" pitchFamily="18" charset="0"/>
                <a:cs typeface="Times New Roman" panose="02020603050405020304" pitchFamily="18" charset="0"/>
              </a:rPr>
              <a:t>B534e Customs Form</a:t>
            </a:r>
            <a:endParaRPr lang="en-US" sz="1600" dirty="0">
              <a:latin typeface="Times New Roman" panose="02020603050405020304" pitchFamily="18" charset="0"/>
              <a:cs typeface="Times New Roman" panose="02020603050405020304" pitchFamily="18" charset="0"/>
            </a:endParaRPr>
          </a:p>
          <a:p>
            <a:pPr lvl="2" fontAlgn="base"/>
            <a:r>
              <a:rPr lang="en-US" u="sng" dirty="0">
                <a:latin typeface="Times New Roman" panose="02020603050405020304" pitchFamily="18" charset="0"/>
                <a:cs typeface="Times New Roman" panose="02020603050405020304" pitchFamily="18" charset="0"/>
                <a:hlinkClick r:id="rId5"/>
              </a:rPr>
              <a:t>https://www.yokota.af.mil/About-Us/Mission-Partners/337th-Air-Support-Flight/337-ASUF-Newcomers/Household-Goods/</a:t>
            </a:r>
            <a:endParaRPr lang="en-US" u="sng" dirty="0">
              <a:latin typeface="Times New Roman" panose="02020603050405020304" pitchFamily="18" charset="0"/>
              <a:cs typeface="Times New Roman" panose="02020603050405020304" pitchFamily="18" charset="0"/>
            </a:endParaRPr>
          </a:p>
          <a:p>
            <a:pPr lvl="2" fontAlgn="base"/>
            <a:r>
              <a:rPr lang="en-US" dirty="0">
                <a:solidFill>
                  <a:srgbClr val="FF0000"/>
                </a:solidFill>
                <a:latin typeface="Times New Roman" panose="02020603050405020304" pitchFamily="18" charset="0"/>
                <a:cs typeface="Times New Roman" panose="02020603050405020304" pitchFamily="18" charset="0"/>
              </a:rPr>
              <a:t>MUST HAVE WET SIGNATURES</a:t>
            </a:r>
            <a:endParaRPr lang="en-US" sz="1600" dirty="0">
              <a:solidFill>
                <a:srgbClr val="FF0000"/>
              </a:solidFill>
              <a:latin typeface="Times New Roman" panose="02020603050405020304" pitchFamily="18" charset="0"/>
              <a:cs typeface="Times New Roman" panose="02020603050405020304" pitchFamily="18" charset="0"/>
            </a:endParaRPr>
          </a:p>
          <a:p>
            <a:pPr lvl="2" fontAlgn="base"/>
            <a:r>
              <a:rPr lang="en-US" dirty="0">
                <a:latin typeface="Times New Roman" panose="02020603050405020304" pitchFamily="18" charset="0"/>
                <a:cs typeface="Times New Roman" panose="02020603050405020304" pitchFamily="18" charset="0"/>
              </a:rPr>
              <a:t>1 per shipment (1 for HHG/1 for UB)</a:t>
            </a:r>
            <a:endParaRPr lang="en-US" sz="1600" dirty="0">
              <a:latin typeface="Times New Roman" panose="02020603050405020304" pitchFamily="18" charset="0"/>
              <a:cs typeface="Times New Roman" panose="02020603050405020304" pitchFamily="18" charset="0"/>
            </a:endParaRPr>
          </a:p>
          <a:p>
            <a:pPr marL="742950" lvl="1"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This information is required to ensure travelers comply with Customs, Biosecurity, Health, Wildlife and Currency Laws</a:t>
            </a:r>
            <a:endParaRPr lang="en-US" sz="1600" dirty="0">
              <a:latin typeface="Times New Roman" panose="02020603050405020304" pitchFamily="18" charset="0"/>
              <a:cs typeface="Times New Roman" panose="02020603050405020304" pitchFamily="18" charset="0"/>
            </a:endParaRPr>
          </a:p>
          <a:p>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JM"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180976" y="1319427"/>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152400" y="60198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1295400" y="6050292"/>
            <a:ext cx="6172200" cy="338554"/>
          </a:xfrm>
          <a:prstGeom prst="rect">
            <a:avLst/>
          </a:prstGeom>
        </p:spPr>
        <p:txBody>
          <a:bodyPr wrap="square">
            <a:spAutoFit/>
          </a:bodyPr>
          <a:lstStyle/>
          <a:p>
            <a:pPr algn="ctr"/>
            <a:r>
              <a:rPr lang="en-US" sz="1600" b="1" i="1" dirty="0">
                <a:latin typeface="Palatino Linotype" pitchFamily="18" charset="0"/>
                <a:cs typeface="Lucida Sans Unicode" pitchFamily="34" charset="0"/>
              </a:rPr>
              <a:t>Mission Australia: Advancing the Alliance </a:t>
            </a:r>
            <a:endParaRPr lang="en-JM" sz="1600" dirty="0">
              <a:latin typeface="Palatino Linotype" pitchFamily="18" charset="0"/>
            </a:endParaRPr>
          </a:p>
        </p:txBody>
      </p:sp>
    </p:spTree>
    <p:extLst>
      <p:ext uri="{BB962C8B-B14F-4D97-AF65-F5344CB8AC3E}">
        <p14:creationId xmlns:p14="http://schemas.microsoft.com/office/powerpoint/2010/main" val="90803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26" y="304800"/>
            <a:ext cx="862674" cy="9290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0"/>
            <a:ext cx="990599" cy="985694"/>
          </a:xfrm>
          <a:prstGeom prst="rect">
            <a:avLst/>
          </a:prstGeom>
        </p:spPr>
      </p:pic>
      <p:sp>
        <p:nvSpPr>
          <p:cNvPr id="6" name="TextBox 5"/>
          <p:cNvSpPr txBox="1"/>
          <p:nvPr/>
        </p:nvSpPr>
        <p:spPr>
          <a:xfrm>
            <a:off x="3429001" y="402836"/>
            <a:ext cx="5486399" cy="830997"/>
          </a:xfrm>
          <a:prstGeom prst="rect">
            <a:avLst/>
          </a:prstGeom>
          <a:noFill/>
        </p:spPr>
        <p:txBody>
          <a:bodyPr wrap="square" rtlCol="0">
            <a:spAutoFit/>
          </a:bodyPr>
          <a:lstStyle/>
          <a:p>
            <a:pPr algn="r"/>
            <a:r>
              <a:rPr lang="en-US" sz="4800" b="1" dirty="0">
                <a:solidFill>
                  <a:srgbClr val="002060"/>
                </a:solidFill>
                <a:latin typeface="Times New Roman" panose="02020603050405020304" pitchFamily="18" charset="0"/>
                <a:cs typeface="Times New Roman" panose="02020603050405020304" pitchFamily="18" charset="0"/>
              </a:rPr>
              <a:t>Australian Customs  </a:t>
            </a:r>
            <a:endParaRPr lang="en-JM" sz="4800" b="1" dirty="0">
              <a:solidFill>
                <a:srgbClr val="00206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304800" y="1319427"/>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304800" y="1482328"/>
            <a:ext cx="8534400" cy="5416868"/>
          </a:xfrm>
          <a:prstGeom prst="rect">
            <a:avLst/>
          </a:prstGeom>
        </p:spPr>
        <p:txBody>
          <a:bodyPr wrap="square">
            <a:spAutoFit/>
          </a:bodyPr>
          <a:lstStyle/>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The customs clearance process </a:t>
            </a:r>
            <a:r>
              <a:rPr lang="en-US" b="1" dirty="0">
                <a:latin typeface="Times New Roman" panose="02020603050405020304" pitchFamily="18" charset="0"/>
                <a:cs typeface="Times New Roman" panose="02020603050405020304" pitchFamily="18" charset="0"/>
              </a:rPr>
              <a:t>takes approximately 2-3 weeks</a:t>
            </a:r>
            <a:r>
              <a:rPr lang="en-US" dirty="0">
                <a:latin typeface="Times New Roman" panose="02020603050405020304" pitchFamily="18" charset="0"/>
                <a:cs typeface="Times New Roman" panose="02020603050405020304" pitchFamily="18" charset="0"/>
              </a:rPr>
              <a:t>. </a:t>
            </a:r>
          </a:p>
          <a:p>
            <a:pPr fontAlgn="base"/>
            <a:endParaRPr lang="en-US" sz="1600" dirty="0">
              <a:latin typeface="Times New Roman" panose="02020603050405020304" pitchFamily="18" charset="0"/>
              <a:cs typeface="Times New Roman" panose="02020603050405020304" pitchFamily="18" charset="0"/>
            </a:endParaRPr>
          </a:p>
          <a:p>
            <a:pPr fontAlgn="base"/>
            <a:r>
              <a:rPr lang="en-US" b="1" dirty="0">
                <a:latin typeface="Times New Roman" panose="02020603050405020304" pitchFamily="18" charset="0"/>
                <a:cs typeface="Times New Roman" panose="02020603050405020304" pitchFamily="18" charset="0"/>
              </a:rPr>
              <a:t>NOTE</a:t>
            </a:r>
            <a:r>
              <a:rPr lang="en-US" dirty="0">
                <a:latin typeface="Times New Roman" panose="02020603050405020304" pitchFamily="18" charset="0"/>
                <a:cs typeface="Times New Roman" panose="02020603050405020304" pitchFamily="18" charset="0"/>
              </a:rPr>
              <a:t>: During the customs process agents may find items in violation of environmental protections (i.e. foreign dirt/debris, dust, pests, etc.) which may lead to additional charges for cleaning and/or disposal. </a:t>
            </a:r>
            <a:endParaRPr lang="en-US" sz="1600" dirty="0">
              <a:latin typeface="Times New Roman" panose="02020603050405020304" pitchFamily="18" charset="0"/>
              <a:cs typeface="Times New Roman" panose="02020603050405020304" pitchFamily="18" charset="0"/>
            </a:endParaRPr>
          </a:p>
          <a:p>
            <a:pPr marL="742950" lvl="1" indent="-285750" fontAlgn="base">
              <a:lnSpc>
                <a:spcPct val="150000"/>
              </a:lnSpc>
              <a:buFont typeface="Wingdings" pitchFamily="2" charset="2"/>
              <a:buChar char="ü"/>
            </a:pPr>
            <a:r>
              <a:rPr lang="en-US" dirty="0">
                <a:latin typeface="Times New Roman" panose="02020603050405020304" pitchFamily="18" charset="0"/>
                <a:cs typeface="Times New Roman" panose="02020603050405020304" pitchFamily="18" charset="0"/>
              </a:rPr>
              <a:t>Upon receipt of an invoice, our office will forward it via your on-file contact details. </a:t>
            </a:r>
          </a:p>
          <a:p>
            <a:pPr marL="742950" lvl="1" indent="-285750" fontAlgn="base">
              <a:lnSpc>
                <a:spcPct val="150000"/>
              </a:lnSpc>
              <a:buFont typeface="Wingdings" pitchFamily="2" charset="2"/>
              <a:buChar char="ü"/>
            </a:pPr>
            <a:r>
              <a:rPr lang="en-US" dirty="0">
                <a:latin typeface="Times New Roman" panose="02020603050405020304" pitchFamily="18" charset="0"/>
                <a:cs typeface="Times New Roman" panose="02020603050405020304" pitchFamily="18" charset="0"/>
              </a:rPr>
              <a:t>You may also receive the invoice directly from customs. </a:t>
            </a:r>
            <a:endParaRPr lang="en-US" sz="1600" dirty="0">
              <a:latin typeface="Times New Roman" panose="02020603050405020304" pitchFamily="18" charset="0"/>
              <a:cs typeface="Times New Roman" panose="02020603050405020304" pitchFamily="18" charset="0"/>
            </a:endParaRPr>
          </a:p>
          <a:p>
            <a:pPr marL="742950" lvl="1" indent="-285750" fontAlgn="base">
              <a:lnSpc>
                <a:spcPct val="150000"/>
              </a:lnSpc>
              <a:buFont typeface="Wingdings" pitchFamily="2" charset="2"/>
              <a:buChar char="ü"/>
            </a:pPr>
            <a:r>
              <a:rPr lang="en-US" dirty="0">
                <a:latin typeface="Times New Roman" panose="02020603050405020304" pitchFamily="18" charset="0"/>
                <a:cs typeface="Times New Roman" panose="02020603050405020304" pitchFamily="18" charset="0"/>
              </a:rPr>
              <a:t>Customs will release the shipment once you have made the payment. </a:t>
            </a:r>
          </a:p>
          <a:p>
            <a:pPr lvl="1" fontAlgn="base">
              <a:lnSpc>
                <a:spcPct val="150000"/>
              </a:lnSpc>
            </a:pPr>
            <a:endParaRPr lang="en-US" sz="1600" dirty="0">
              <a:latin typeface="Times New Roman" panose="02020603050405020304" pitchFamily="18" charset="0"/>
              <a:cs typeface="Times New Roman" panose="02020603050405020304" pitchFamily="18" charset="0"/>
            </a:endParaRPr>
          </a:p>
          <a:p>
            <a:pPr marL="285750" indent="-285750" fontAlgn="base">
              <a:buFont typeface="Wingdings" pitchFamily="2" charset="2"/>
              <a:buChar char="§"/>
            </a:pPr>
            <a:r>
              <a:rPr lang="en-US" dirty="0">
                <a:latin typeface="Times New Roman" panose="02020603050405020304" pitchFamily="18" charset="0"/>
                <a:cs typeface="Times New Roman" panose="02020603050405020304" pitchFamily="18" charset="0"/>
              </a:rPr>
              <a:t>Once you find a home, please update your address along with your local contact number in your DPS account or e-mail it to us and we will update it for you. Your local agent will use this information to contact you and arrange delivery.</a:t>
            </a:r>
            <a:endParaRPr lang="en-US" sz="1600" dirty="0">
              <a:latin typeface="Times New Roman" panose="02020603050405020304" pitchFamily="18" charset="0"/>
              <a:cs typeface="Times New Roman" panose="02020603050405020304" pitchFamily="18" charset="0"/>
            </a:endParaRPr>
          </a:p>
          <a:p>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JM"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228600" y="5791200"/>
            <a:ext cx="8610600" cy="0"/>
          </a:xfrm>
          <a:prstGeom prst="line">
            <a:avLst/>
          </a:prstGeom>
          <a:ln w="57150">
            <a:solidFill>
              <a:srgbClr val="170BB5"/>
            </a:solidFill>
          </a:ln>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295400" y="5881015"/>
            <a:ext cx="6172200" cy="338554"/>
          </a:xfrm>
          <a:prstGeom prst="rect">
            <a:avLst/>
          </a:prstGeom>
        </p:spPr>
        <p:txBody>
          <a:bodyPr wrap="square">
            <a:spAutoFit/>
          </a:bodyPr>
          <a:lstStyle/>
          <a:p>
            <a:pPr algn="ctr"/>
            <a:r>
              <a:rPr lang="en-US" sz="1600" b="1" i="1" dirty="0">
                <a:latin typeface="Palatino Linotype" pitchFamily="18" charset="0"/>
                <a:cs typeface="Lucida Sans Unicode" pitchFamily="34" charset="0"/>
              </a:rPr>
              <a:t>Mission Australia: Advancing the Alliance </a:t>
            </a:r>
            <a:endParaRPr lang="en-JM" sz="1600" dirty="0">
              <a:latin typeface="Palatino Linotype" pitchFamily="18" charset="0"/>
            </a:endParaRPr>
          </a:p>
        </p:txBody>
      </p:sp>
    </p:spTree>
    <p:extLst>
      <p:ext uri="{BB962C8B-B14F-4D97-AF65-F5344CB8AC3E}">
        <p14:creationId xmlns:p14="http://schemas.microsoft.com/office/powerpoint/2010/main" val="214673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7 AF CC Brief Ch2_RF093">
  <a:themeElements>
    <a:clrScheme name="PACAF Presentation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ACAF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AF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CAF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CAF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CAF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CAF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CAF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CAF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ACAF Presentation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7adc8ff-f4a3-4a14-9c0d-84b4985de0d2}" enabled="1" method="Privileged" siteId="{8331b18d-2d87-48ef-a35f-ac8818ebf9b4}" contentBits="0" removed="0"/>
</clbl:labelList>
</file>

<file path=docProps/app.xml><?xml version="1.0" encoding="utf-8"?>
<Properties xmlns="http://schemas.openxmlformats.org/officeDocument/2006/extended-properties" xmlns:vt="http://schemas.openxmlformats.org/officeDocument/2006/docPropsVTypes">
  <TotalTime>3817</TotalTime>
  <Words>6999</Words>
  <Application>Microsoft Office PowerPoint</Application>
  <PresentationFormat>On-screen Show (4:3)</PresentationFormat>
  <Paragraphs>503</Paragraphs>
  <Slides>34</Slides>
  <Notes>34</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Aptos</vt:lpstr>
      <vt:lpstr>Arial</vt:lpstr>
      <vt:lpstr>Calibri</vt:lpstr>
      <vt:lpstr>Century Schoolbook</vt:lpstr>
      <vt:lpstr>Palatino Linotype</vt:lpstr>
      <vt:lpstr>Times New Roman</vt:lpstr>
      <vt:lpstr>Wingdings</vt:lpstr>
      <vt:lpstr>Office Theme</vt:lpstr>
      <vt:lpstr>4_7 AF CC Brief Ch2_RF093</vt:lpstr>
      <vt:lpstr>337th Air Support Flight </vt:lpstr>
      <vt:lpstr>PowerPoint Presentation</vt:lpstr>
      <vt:lpstr>PowerPoint Presentation</vt:lpstr>
      <vt:lpstr>PowerPoint Presentation</vt:lpstr>
      <vt:lpstr>Judge Advocate Office US Embassy Australia</vt:lpstr>
      <vt:lpstr>PowerPoint Presentation</vt:lpstr>
      <vt:lpstr>337th Air Support Flight </vt:lpstr>
      <vt:lpstr>PowerPoint Presentation</vt:lpstr>
      <vt:lpstr>PowerPoint Presentation</vt:lpstr>
      <vt:lpstr>PowerPoint Presentation</vt:lpstr>
      <vt:lpstr>PowerPoint Presentation</vt:lpstr>
      <vt:lpstr>337th Air Support Flight </vt:lpstr>
      <vt:lpstr>Financial Management Introduction  </vt:lpstr>
      <vt:lpstr>Overseas Housing Allowance </vt:lpstr>
      <vt:lpstr>Temporary Lodging Allowance </vt:lpstr>
      <vt:lpstr>Cost Of Living Allowance </vt:lpstr>
      <vt:lpstr>Contact Details </vt:lpstr>
      <vt:lpstr>337th Air Support Flight </vt:lpstr>
      <vt:lpstr>Defense Enrollment Eligibility Reporting System  (DEERS) </vt:lpstr>
      <vt:lpstr>Accountability  </vt:lpstr>
      <vt:lpstr>Defence Security Authorization Vetting (DSAV) Letter  </vt:lpstr>
      <vt:lpstr>Tour Extension </vt:lpstr>
      <vt:lpstr>Contact Details </vt:lpstr>
      <vt:lpstr>337th Air Support Flight </vt:lpstr>
      <vt:lpstr>337th Air Support Flight   Medical Support</vt:lpstr>
      <vt:lpstr>Tricare Brief #1 </vt:lpstr>
      <vt:lpstr>Tricare Brief #2 </vt:lpstr>
      <vt:lpstr>Tricare Brief #3 </vt:lpstr>
      <vt:lpstr>Contact Details </vt:lpstr>
      <vt:lpstr>Community Liaison Office   </vt:lpstr>
      <vt:lpstr>Chief of Mission (CoM) Only  Housing Approval Process</vt:lpstr>
      <vt:lpstr>Det 4 Air Postal Service (Sydney)</vt:lpstr>
      <vt:lpstr>Contact Details</vt:lpstr>
      <vt:lpstr>337th Air Support Flight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precilla.lawrence.1@us.af.mil</dc:creator>
  <cp:lastModifiedBy>CHAVIS, LACIE L TSgt USAF PACAF 337 ASUF/DP</cp:lastModifiedBy>
  <cp:revision>79</cp:revision>
  <dcterms:created xsi:type="dcterms:W3CDTF">2022-02-17T15:26:54Z</dcterms:created>
  <dcterms:modified xsi:type="dcterms:W3CDTF">2026-03-24T22:48:49Z</dcterms:modified>
  <cp:contentStatus/>
</cp:coreProperties>
</file>